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0" r:id="rId1"/>
  </p:sldMasterIdLst>
  <p:notesMasterIdLst>
    <p:notesMasterId r:id="rId64"/>
  </p:notesMasterIdLst>
  <p:handoutMasterIdLst>
    <p:handoutMasterId r:id="rId65"/>
  </p:handoutMasterIdLst>
  <p:sldIdLst>
    <p:sldId id="835" r:id="rId2"/>
    <p:sldId id="333" r:id="rId3"/>
    <p:sldId id="668" r:id="rId4"/>
    <p:sldId id="784" r:id="rId5"/>
    <p:sldId id="788" r:id="rId6"/>
    <p:sldId id="787" r:id="rId7"/>
    <p:sldId id="775" r:id="rId8"/>
    <p:sldId id="495" r:id="rId9"/>
    <p:sldId id="654" r:id="rId10"/>
    <p:sldId id="877" r:id="rId11"/>
    <p:sldId id="883" r:id="rId12"/>
    <p:sldId id="897" r:id="rId13"/>
    <p:sldId id="643" r:id="rId14"/>
    <p:sldId id="881" r:id="rId15"/>
    <p:sldId id="903" r:id="rId16"/>
    <p:sldId id="644" r:id="rId17"/>
    <p:sldId id="885" r:id="rId18"/>
    <p:sldId id="521" r:id="rId19"/>
    <p:sldId id="837" r:id="rId20"/>
    <p:sldId id="905" r:id="rId21"/>
    <p:sldId id="904" r:id="rId22"/>
    <p:sldId id="908" r:id="rId23"/>
    <p:sldId id="814" r:id="rId24"/>
    <p:sldId id="794" r:id="rId25"/>
    <p:sldId id="894" r:id="rId26"/>
    <p:sldId id="857" r:id="rId27"/>
    <p:sldId id="867" r:id="rId28"/>
    <p:sldId id="901" r:id="rId29"/>
    <p:sldId id="882" r:id="rId30"/>
    <p:sldId id="858" r:id="rId31"/>
    <p:sldId id="916" r:id="rId32"/>
    <p:sldId id="913" r:id="rId33"/>
    <p:sldId id="886" r:id="rId34"/>
    <p:sldId id="859" r:id="rId35"/>
    <p:sldId id="887" r:id="rId36"/>
    <p:sldId id="912" r:id="rId37"/>
    <p:sldId id="860" r:id="rId38"/>
    <p:sldId id="917" r:id="rId39"/>
    <p:sldId id="902" r:id="rId40"/>
    <p:sldId id="871" r:id="rId41"/>
    <p:sldId id="861" r:id="rId42"/>
    <p:sldId id="889" r:id="rId43"/>
    <p:sldId id="781" r:id="rId44"/>
    <p:sldId id="826" r:id="rId45"/>
    <p:sldId id="863" r:id="rId46"/>
    <p:sldId id="899" r:id="rId47"/>
    <p:sldId id="879" r:id="rId48"/>
    <p:sldId id="862" r:id="rId49"/>
    <p:sldId id="898" r:id="rId50"/>
    <p:sldId id="856" r:id="rId51"/>
    <p:sldId id="647" r:id="rId52"/>
    <p:sldId id="759" r:id="rId53"/>
    <p:sldId id="909" r:id="rId54"/>
    <p:sldId id="539" r:id="rId55"/>
    <p:sldId id="915" r:id="rId56"/>
    <p:sldId id="778" r:id="rId57"/>
    <p:sldId id="910" r:id="rId58"/>
    <p:sldId id="793" r:id="rId59"/>
    <p:sldId id="762" r:id="rId60"/>
    <p:sldId id="825" r:id="rId61"/>
    <p:sldId id="745" r:id="rId62"/>
    <p:sldId id="570" r:id="rId63"/>
  </p:sldIdLst>
  <p:sldSz cx="9144000" cy="6858000" type="overhead"/>
  <p:notesSz cx="7010400" cy="9296400"/>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878A0E5B-0026-98CF-2086-47790340BEBA}" name="Nicole Bravo" initials="NB" userId="S::nbravo@studentsachieve.net::b1bea685-5dc1-422c-b885-3190c62a958b" providerId="AD"/>
  <p188:author id="{EBAE916C-3461-571D-028D-49A54500049B}" name="EMK" initials="E" userId="EMK" providerId="None"/>
  <p188:author id="{46196B71-356F-8508-6979-9E435F654DE2}" name="Jane Roy" initials="JR" userId="297fef348074a69a" providerId="Windows Liv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MK" initials="E" lastIdx="142" clrIdx="6">
    <p:extLst>
      <p:ext uri="{19B8F6BF-5375-455C-9EA6-DF929625EA0E}">
        <p15:presenceInfo xmlns:p15="http://schemas.microsoft.com/office/powerpoint/2012/main" userId="EMK" providerId="None"/>
      </p:ext>
    </p:extLst>
  </p:cmAuthor>
  <p:cmAuthor id="1" name="Sue Pimentel" initials="SP" lastIdx="322" clrIdx="0"/>
  <p:cmAuthor id="8" name="Jane Roy" initials="JR [2]" lastIdx="31" clrIdx="7">
    <p:extLst>
      <p:ext uri="{19B8F6BF-5375-455C-9EA6-DF929625EA0E}">
        <p15:presenceInfo xmlns:p15="http://schemas.microsoft.com/office/powerpoint/2012/main" userId="297fef348074a69a" providerId="Windows Live"/>
      </p:ext>
    </p:extLst>
  </p:cmAuthor>
  <p:cmAuthor id="2" name="Nicole Bravo" initials="NB" lastIdx="2" clrIdx="1">
    <p:extLst>
      <p:ext uri="{19B8F6BF-5375-455C-9EA6-DF929625EA0E}">
        <p15:presenceInfo xmlns:p15="http://schemas.microsoft.com/office/powerpoint/2012/main" userId="S::nbravo@standardswork.org::b12bd0f0-a70a-4e99-aab9-169971280aa0" providerId="AD"/>
      </p:ext>
    </p:extLst>
  </p:cmAuthor>
  <p:cmAuthor id="9" name="Nicole Bravo" initials="NB [3]" lastIdx="5" clrIdx="8">
    <p:extLst>
      <p:ext uri="{19B8F6BF-5375-455C-9EA6-DF929625EA0E}">
        <p15:presenceInfo xmlns:p15="http://schemas.microsoft.com/office/powerpoint/2012/main" userId="S::nbravo@studentsachieve.net::b1bea685-5dc1-422c-b885-3190c62a958b" providerId="AD"/>
      </p:ext>
    </p:extLst>
  </p:cmAuthor>
  <p:cmAuthor id="3" name="Roy, Jane" initials="RJ" lastIdx="38" clrIdx="2">
    <p:extLst>
      <p:ext uri="{19B8F6BF-5375-455C-9EA6-DF929625EA0E}">
        <p15:presenceInfo xmlns:p15="http://schemas.microsoft.com/office/powerpoint/2012/main" userId="S::jane.roy@sdstate.edu::689e3b44-f3c2-4e4f-b1c6-d0e95a0686ae" providerId="AD"/>
      </p:ext>
    </p:extLst>
  </p:cmAuthor>
  <p:cmAuthor id="10" name="Susan Pimentel" initials="SP" lastIdx="1" clrIdx="9">
    <p:extLst>
      <p:ext uri="{19B8F6BF-5375-455C-9EA6-DF929625EA0E}">
        <p15:presenceInfo xmlns:p15="http://schemas.microsoft.com/office/powerpoint/2012/main" userId="S::spimentel@standardswork.org::3c120f26-7d56-47fa-9efc-2436a8ce20c2" providerId="AD"/>
      </p:ext>
    </p:extLst>
  </p:cmAuthor>
  <p:cmAuthor id="4" name="Jane Roy" initials="JR" lastIdx="109" clrIdx="3">
    <p:extLst>
      <p:ext uri="{19B8F6BF-5375-455C-9EA6-DF929625EA0E}">
        <p15:presenceInfo xmlns:p15="http://schemas.microsoft.com/office/powerpoint/2012/main" userId="Jane Roy" providerId="None"/>
      </p:ext>
    </p:extLst>
  </p:cmAuthor>
  <p:cmAuthor id="5" name="Nicole Bravo" initials="NB [2]" lastIdx="38" clrIdx="4">
    <p:extLst>
      <p:ext uri="{19B8F6BF-5375-455C-9EA6-DF929625EA0E}">
        <p15:presenceInfo xmlns:p15="http://schemas.microsoft.com/office/powerpoint/2012/main" userId="Nicole Bravo" providerId="None"/>
      </p:ext>
    </p:extLst>
  </p:cmAuthor>
  <p:cmAuthor id="6" name="Microsoft Office User" initials="MOU"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347E"/>
    <a:srgbClr val="C1272D"/>
    <a:srgbClr val="245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B2E36-C00E-48C0-9441-AAFDE96220F9}" v="2" dt="2023-02-20T14:28:29.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74"/>
    <p:restoredTop sz="63636" autoAdjust="0"/>
  </p:normalViewPr>
  <p:slideViewPr>
    <p:cSldViewPr snapToGrid="0">
      <p:cViewPr varScale="1">
        <p:scale>
          <a:sx n="62" d="100"/>
          <a:sy n="62" d="100"/>
        </p:scale>
        <p:origin x="2016" y="176"/>
      </p:cViewPr>
      <p:guideLst>
        <p:guide orient="horz" pos="672"/>
        <p:guide orient="horz" pos="1872"/>
        <p:guide pos="624"/>
        <p:guide pos="5568"/>
        <p:guide pos="864"/>
      </p:guideLst>
    </p:cSldViewPr>
  </p:slideViewPr>
  <p:notesTextViewPr>
    <p:cViewPr>
      <p:scale>
        <a:sx n="1" d="1"/>
        <a:sy n="1" d="1"/>
      </p:scale>
      <p:origin x="0" y="0"/>
    </p:cViewPr>
  </p:notesTextViewPr>
  <p:sorterViewPr>
    <p:cViewPr>
      <p:scale>
        <a:sx n="200" d="100"/>
        <a:sy n="200" d="100"/>
      </p:scale>
      <p:origin x="0" y="-47220"/>
    </p:cViewPr>
  </p:sorterViewPr>
  <p:notesViewPr>
    <p:cSldViewPr snapToGrid="0">
      <p:cViewPr varScale="1">
        <p:scale>
          <a:sx n="66" d="100"/>
          <a:sy n="66" d="100"/>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4B7A0D-B0E6-3C40-8006-2C381362D1D1}"/>
              </a:ext>
            </a:extLst>
          </p:cNvPr>
          <p:cNvSpPr>
            <a:spLocks noChangeArrowheads="1"/>
          </p:cNvSpPr>
          <p:nvPr/>
        </p:nvSpPr>
        <p:spPr bwMode="auto">
          <a:xfrm>
            <a:off x="2606867" y="8856259"/>
            <a:ext cx="1795100" cy="257662"/>
          </a:xfrm>
          <a:prstGeom prst="rect">
            <a:avLst/>
          </a:prstGeom>
          <a:noFill/>
          <a:ln>
            <a:noFill/>
          </a:ln>
        </p:spPr>
        <p:txBody>
          <a:bodyPr wrap="none" lIns="90579" tIns="45289" rIns="90579" bIns="4528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Instructional Activity 1</a:t>
            </a:r>
            <a:fld id="{BC541CDC-C67A-8D40-A6E0-109DCD24311C}"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328941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7531DE-B074-FB4C-820C-787A20FAD724}"/>
              </a:ext>
            </a:extLst>
          </p:cNvPr>
          <p:cNvSpPr>
            <a:spLocks noGrp="1" noChangeArrowheads="1"/>
          </p:cNvSpPr>
          <p:nvPr>
            <p:ph type="body" sz="quarter" idx="3"/>
          </p:nvPr>
        </p:nvSpPr>
        <p:spPr bwMode="auto">
          <a:xfrm>
            <a:off x="935451" y="4415555"/>
            <a:ext cx="5139498" cy="4182908"/>
          </a:xfrm>
          <a:prstGeom prst="rect">
            <a:avLst/>
          </a:prstGeom>
          <a:noFill/>
          <a:ln w="12700">
            <a:noFill/>
            <a:miter lim="800000"/>
            <a:headEnd/>
            <a:tailEnd/>
          </a:ln>
          <a:effectLst/>
        </p:spPr>
        <p:txBody>
          <a:bodyPr vert="horz" wrap="square" lIns="95430" tIns="46906" rIns="95430" bIns="46906"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014F8297-5791-8F45-A3BA-4BF64A4F1182}"/>
              </a:ext>
            </a:extLst>
          </p:cNvPr>
          <p:cNvSpPr>
            <a:spLocks noChangeArrowheads="1"/>
          </p:cNvSpPr>
          <p:nvPr/>
        </p:nvSpPr>
        <p:spPr bwMode="auto">
          <a:xfrm>
            <a:off x="2606867" y="8856259"/>
            <a:ext cx="1795100" cy="257662"/>
          </a:xfrm>
          <a:prstGeom prst="rect">
            <a:avLst/>
          </a:prstGeom>
          <a:noFill/>
          <a:ln>
            <a:noFill/>
          </a:ln>
        </p:spPr>
        <p:txBody>
          <a:bodyPr wrap="none" lIns="90579" tIns="45289" rIns="90579" bIns="4528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Instructional Activity 1</a:t>
            </a:r>
            <a:fld id="{F474B0D4-82F2-6445-BC76-66015B15FADE}"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BD206E72-F981-8B41-A88F-594517826275}"/>
              </a:ext>
            </a:extLst>
          </p:cNvPr>
          <p:cNvSpPr>
            <a:spLocks noGrp="1" noRot="1" noChangeAspect="1" noChangeArrowheads="1" noTextEdit="1"/>
          </p:cNvSpPr>
          <p:nvPr>
            <p:ph type="sldImg" idx="2"/>
          </p:nvPr>
        </p:nvSpPr>
        <p:spPr bwMode="auto">
          <a:xfrm>
            <a:off x="1187450" y="701675"/>
            <a:ext cx="4635500" cy="3478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42754229"/>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nbravo@standardswork.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30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dirty="0"/>
              <a:t> </a:t>
            </a:r>
            <a:r>
              <a:rPr lang="en-US" altLang="en-US" b="1" dirty="0">
                <a:latin typeface="Times New Roman" panose="02020603050405020304" pitchFamily="18" charset="0"/>
              </a:rPr>
              <a:t>Big idea</a:t>
            </a:r>
            <a:r>
              <a:rPr lang="en-US" altLang="en-US" dirty="0">
                <a:latin typeface="Times New Roman" panose="02020603050405020304" pitchFamily="18" charset="0"/>
              </a:rPr>
              <a:t>: Review the standards addressed by the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As you will see, CCR and ELP standards work together in the model lesson. </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Notice there is a range of levels included as many of the activities can be adjusted up or down in proficiency. Many also include a range of proficiencies. </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Having said that, the lesson is designed for CCR, levels B/C and ELP, levels 2/3. It is fine to toggle between levels of standards.</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Note there is a combination of reading, speaking and listening, and language standards throughout the lesson.</a:t>
            </a:r>
          </a:p>
          <a:p>
            <a:pPr marL="169530" indent="-169530">
              <a:spcBef>
                <a:spcPct val="0"/>
              </a:spcBef>
              <a:buFont typeface="Arial" panose="020B0604020202020204" pitchFamily="34" charset="0"/>
              <a:buChar char="•"/>
              <a:defRPr/>
            </a:pPr>
            <a:r>
              <a:rPr lang="en-US" altLang="en-US" b="0" dirty="0">
                <a:latin typeface="Times New Roman" panose="02020603050405020304" pitchFamily="18" charset="0"/>
              </a:rPr>
              <a:t>Note, too, that several standards are repeated throughout. One is engaging in collaborative conversations. Throughout the activities, students will be talking to and making meaning together.</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69530" indent="-169530">
              <a:spcBef>
                <a:spcPct val="0"/>
              </a:spcBef>
              <a:buFont typeface="Arial" panose="020B0604020202020204" pitchFamily="34" charset="0"/>
              <a:buChar char="•"/>
              <a:defRPr/>
            </a:pPr>
            <a:r>
              <a:rPr lang="en-US" altLang="en-US" dirty="0">
                <a:latin typeface="Times New Roman" panose="02020603050405020304" pitchFamily="18" charset="0"/>
              </a:rPr>
              <a:t>Give participants time to review the slide.</a:t>
            </a:r>
          </a:p>
          <a:p>
            <a:endParaRPr lang="en-US" dirty="0"/>
          </a:p>
        </p:txBody>
      </p:sp>
    </p:spTree>
    <p:extLst>
      <p:ext uri="{BB962C8B-B14F-4D97-AF65-F5344CB8AC3E}">
        <p14:creationId xmlns:p14="http://schemas.microsoft.com/office/powerpoint/2010/main" val="12346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We will debrief at the end of the day, so participants should take notes.</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We will not be reading the whole poem in this lesson – just two short excerpts.</a:t>
            </a:r>
          </a:p>
          <a:p>
            <a:pPr marL="169530" indent="-169530">
              <a:lnSpc>
                <a:spcPct val="100000"/>
              </a:lnSpc>
              <a:spcBef>
                <a:spcPts val="0"/>
              </a:spcBef>
              <a:spcAft>
                <a:spcPts val="0"/>
              </a:spcAft>
              <a:buFont typeface="Arial" panose="020B0604020202020204" pitchFamily="34" charset="0"/>
              <a:buChar char="•"/>
            </a:pPr>
            <a:r>
              <a:rPr lang="en-US" altLang="en-US" strike="sngStrike" dirty="0">
                <a:latin typeface="Times New Roman" panose="02020603050405020304" pitchFamily="18" charset="0"/>
              </a:rPr>
              <a:t>We will ask you to act and respond as if you are a student.</a:t>
            </a:r>
          </a:p>
          <a:p>
            <a:pPr marL="171450" indent="-171450">
              <a:lnSpc>
                <a:spcPct val="100000"/>
              </a:lnSpc>
              <a:spcBef>
                <a:spcPts val="0"/>
              </a:spcBef>
              <a:spcAft>
                <a:spcPts val="0"/>
              </a:spcAft>
              <a:buFont typeface="Arial" panose="020B0604020202020204" pitchFamily="34" charset="0"/>
              <a:buChar char="•"/>
            </a:pPr>
            <a:r>
              <a:rPr lang="en-US" altLang="en-US" strike="noStrike" dirty="0">
                <a:latin typeface="Times New Roman" panose="02020603050405020304" pitchFamily="18" charset="0"/>
              </a:rPr>
              <a:t>As in Week 1, immerse yourself in the activities. At the same time, think of your students and their interaction with the lesson. </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Unlike Week 1, we will not debrief at the end of each activity but at the end of the day. At the end of the lesson, we will ask you to put your instructor hat back on.</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You are encouraged to take notes as you move along through the day. Teams will also be making debrief notes in their Google doc as you move through the day. </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Think about  </a:t>
            </a:r>
          </a:p>
          <a:p>
            <a:pPr marL="631493" lvl="1"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connections to what you learned last week</a:t>
            </a:r>
          </a:p>
          <a:p>
            <a:pPr marL="631493" lvl="1"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how the lesson activities support English learners' academic language development</a:t>
            </a:r>
          </a:p>
          <a:p>
            <a:pPr marL="631493" lvl="1"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how the lesson activities support English learners’ agency, authority, and identity as learners</a:t>
            </a:r>
          </a:p>
          <a:p>
            <a:pPr marL="631493" lvl="1"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how might you adapt these activities?</a:t>
            </a: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326142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Preparing the Learner to read is essential for all students. Teachers must prepare ELs because they live in a new culture and may not have been exposed to common experiences or American history. (Echevarria, Vogt &amp; Short, 2014)</a:t>
            </a:r>
            <a:endParaRPr lang="en-US" altLang="en-US" b="1" dirty="0">
              <a:latin typeface="Times New Roman" panose="02020603050405020304" pitchFamily="18" charset="0"/>
            </a:endParaRP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sz="1200" b="0" dirty="0">
                <a:effectLst/>
                <a:latin typeface="Times New Roman" panose="02020603050405020304" pitchFamily="18" charset="0"/>
              </a:rPr>
              <a:t>This slide gives a reminder of the features and importance of this part of the lesson.</a:t>
            </a:r>
          </a:p>
          <a:p>
            <a:pPr marL="171450" indent="-171450">
              <a:spcBef>
                <a:spcPct val="0"/>
              </a:spcBef>
              <a:buFont typeface="Arial" panose="020B0604020202020204" pitchFamily="34" charset="0"/>
              <a:buChar char="•"/>
              <a:defRPr/>
            </a:pPr>
            <a:r>
              <a:rPr lang="en-US" sz="1800" dirty="0">
                <a:effectLst/>
                <a:latin typeface="Segoe UI" panose="020B0502040204020203" pitchFamily="34" charset="0"/>
              </a:rPr>
              <a:t>Our first couple of activities are going to introduce you to this young woman and build your understanding of the event.</a:t>
            </a:r>
            <a:endParaRPr lang="en-US" altLang="en-US" dirty="0">
              <a:latin typeface="Times New Roman" panose="02020603050405020304" pitchFamily="18" charset="0"/>
            </a:endParaRPr>
          </a:p>
          <a:p>
            <a:pPr>
              <a:spcBef>
                <a:spcPct val="0"/>
              </a:spcBef>
            </a:pPr>
            <a:endParaRPr lang="en-US" altLang="en-US"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a:spcBef>
                <a:spcPct val="0"/>
              </a:spcBef>
            </a:pPr>
            <a:r>
              <a:rPr lang="en-US" altLang="en-US" b="0" dirty="0">
                <a:latin typeface="Times New Roman" panose="02020603050405020304" pitchFamily="18" charset="0"/>
              </a:rPr>
              <a:t>No need to talk through the talking points from Week 1. This slide just gives a quick reminder as you briefly introduce the following activities. </a:t>
            </a:r>
          </a:p>
          <a:p>
            <a:pPr>
              <a:spcBef>
                <a:spcPct val="0"/>
              </a:spcBef>
            </a:pPr>
            <a:endParaRPr lang="en-US" altLang="en-US" b="1"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13926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6934B2A-91CF-C64E-BCF5-CC84E4D72B69}"/>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C3F78989-AE4F-0441-8DAA-EAD3576975A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0176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577">
              <a:defRPr/>
            </a:pPr>
            <a:r>
              <a:rPr lang="en-US" b="1"/>
              <a:t>Big idea: </a:t>
            </a:r>
            <a:r>
              <a:rPr lang="en-US"/>
              <a:t>Announce photo activity.</a:t>
            </a:r>
          </a:p>
          <a:p>
            <a:endParaRPr lang="en-US"/>
          </a:p>
          <a:p>
            <a:r>
              <a:rPr lang="en-US" b="1"/>
              <a:t>Facilitator talking points:</a:t>
            </a:r>
          </a:p>
          <a:p>
            <a:pPr marL="169530" indent="-169530">
              <a:buFont typeface="Arial" panose="020B0604020202020204" pitchFamily="34" charset="0"/>
              <a:buChar char="•"/>
            </a:pPr>
            <a:r>
              <a:rPr lang="en-US"/>
              <a:t>Take a couple of minutes to look at the photo on the next slide (and in your Participant Materials, Instructional Activity 1).</a:t>
            </a:r>
          </a:p>
          <a:p>
            <a:pPr marL="169530" indent="-169530">
              <a:buFont typeface="Arial" panose="020B0604020202020204" pitchFamily="34" charset="0"/>
              <a:buChar char="•"/>
            </a:pPr>
            <a:r>
              <a:rPr lang="en-US"/>
              <a:t>Jot down what questions come to mind.</a:t>
            </a:r>
          </a:p>
          <a:p>
            <a:pPr marL="169530" indent="-169530">
              <a:buFont typeface="Arial" panose="020B0604020202020204" pitchFamily="34" charset="0"/>
              <a:buChar char="•"/>
            </a:pPr>
            <a:r>
              <a:rPr lang="en-US"/>
              <a:t>Then we’ll ask you to share your questions in the chat.</a:t>
            </a:r>
          </a:p>
          <a:p>
            <a:endParaRPr lang="en-US"/>
          </a:p>
          <a:p>
            <a:pPr defTabSz="913577">
              <a:defRPr/>
            </a:pPr>
            <a:r>
              <a:rPr lang="en-US" b="1"/>
              <a:t>Facilitator notes:</a:t>
            </a:r>
          </a:p>
          <a:p>
            <a:pPr marL="169530" indent="-169530">
              <a:buFont typeface="Arial" panose="020B0604020202020204" pitchFamily="34" charset="0"/>
              <a:buChar char="•"/>
            </a:pPr>
            <a:endParaRPr lang="en-US" b="0" baseline="0"/>
          </a:p>
        </p:txBody>
      </p:sp>
    </p:spTree>
    <p:extLst>
      <p:ext uri="{BB962C8B-B14F-4D97-AF65-F5344CB8AC3E}">
        <p14:creationId xmlns:p14="http://schemas.microsoft.com/office/powerpoint/2010/main" val="200865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Participants share their questions in the chat.</a:t>
            </a:r>
          </a:p>
          <a:p>
            <a:pPr>
              <a:spcBef>
                <a:spcPts val="0"/>
              </a:spcBef>
              <a:spcAft>
                <a:spcPts val="0"/>
              </a:spcAft>
            </a:pPr>
            <a:endParaRPr lang="en-US" altLang="en-US" b="1">
              <a:latin typeface="Times New Roman" panose="02020603050405020304" pitchFamily="18" charset="0"/>
            </a:endParaRPr>
          </a:p>
          <a:p>
            <a:pPr>
              <a:spcBef>
                <a:spcPts val="0"/>
              </a:spcBef>
              <a:spcAft>
                <a:spcPts val="0"/>
              </a:spcAft>
            </a:pPr>
            <a:r>
              <a:rPr lang="en-US" altLang="en-US" b="1">
                <a:latin typeface="Times New Roman" panose="02020603050405020304" pitchFamily="18" charset="0"/>
              </a:rPr>
              <a:t>Facilitator talking points:</a:t>
            </a:r>
          </a:p>
          <a:p>
            <a:pPr marL="169530" indent="-169530">
              <a:spcBef>
                <a:spcPts val="0"/>
              </a:spcBef>
              <a:spcAft>
                <a:spcPts val="0"/>
              </a:spcAft>
              <a:buFont typeface="Arial" panose="020B0604020202020204" pitchFamily="34" charset="0"/>
              <a:buChar char="•"/>
            </a:pPr>
            <a:r>
              <a:rPr lang="en-US" altLang="en-US">
                <a:latin typeface="Times New Roman" panose="02020603050405020304" pitchFamily="18" charset="0"/>
              </a:rPr>
              <a:t>In the chat, share some of your questions.</a:t>
            </a:r>
            <a:endParaRPr lang="en-US" altLang="en-US" u="sng">
              <a:latin typeface="Times New Roman" panose="02020603050405020304" pitchFamily="18" charset="0"/>
            </a:endParaRPr>
          </a:p>
          <a:p>
            <a:pPr defTabSz="913577">
              <a:lnSpc>
                <a:spcPct val="100000"/>
              </a:lnSpc>
              <a:spcBef>
                <a:spcPts val="0"/>
              </a:spcBef>
              <a:spcAft>
                <a:spcPts val="0"/>
              </a:spcAft>
              <a:defRPr/>
            </a:pPr>
            <a:endParaRPr lang="en-US" altLang="en-US">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defTabSz="913577">
              <a:buFont typeface="Arial" panose="020B0604020202020204" pitchFamily="34" charset="0"/>
              <a:buChar char="•"/>
              <a:defRPr/>
            </a:pPr>
            <a:r>
              <a:rPr lang="en-US" altLang="en-US">
                <a:latin typeface="Times New Roman" panose="02020603050405020304" pitchFamily="18" charset="0"/>
              </a:rPr>
              <a:t>Review the directions for cascade texts.</a:t>
            </a:r>
          </a:p>
          <a:p>
            <a:endParaRPr lang="en-US"/>
          </a:p>
        </p:txBody>
      </p:sp>
    </p:spTree>
    <p:extLst>
      <p:ext uri="{BB962C8B-B14F-4D97-AF65-F5344CB8AC3E}">
        <p14:creationId xmlns:p14="http://schemas.microsoft.com/office/powerpoint/2010/main" val="2762631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C8291DE-6BB4-F441-945A-C91C79F2FC6D}"/>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CA56BA5-A54B-1A44-9808-64667CC093E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8480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endParaRPr lang="en-US" b="0" baseline="0"/>
          </a:p>
          <a:p>
            <a:endParaRPr lang="en-US" b="0"/>
          </a:p>
        </p:txBody>
      </p:sp>
    </p:spTree>
    <p:extLst>
      <p:ext uri="{BB962C8B-B14F-4D97-AF65-F5344CB8AC3E}">
        <p14:creationId xmlns:p14="http://schemas.microsoft.com/office/powerpoint/2010/main" val="386764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C473A08-7A4B-4D46-A177-5B3B0D5653DD}"/>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2A3D853A-C0AA-CB4F-AB6D-77CE8BAA01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Teams review one another’s captions.</a:t>
            </a:r>
          </a:p>
          <a:p>
            <a:pPr>
              <a:spcBef>
                <a:spcPts val="0"/>
              </a:spcBef>
              <a:spcAft>
                <a:spcPts val="0"/>
              </a:spcAft>
            </a:pPr>
            <a:endParaRPr lang="en-US" altLang="en-US" b="1">
              <a:latin typeface="Times New Roman" panose="02020603050405020304" pitchFamily="18" charset="0"/>
            </a:endParaRPr>
          </a:p>
          <a:p>
            <a:pPr>
              <a:spcBef>
                <a:spcPts val="0"/>
              </a:spcBef>
              <a:spcAft>
                <a:spcPts val="0"/>
              </a:spcAft>
            </a:pPr>
            <a:r>
              <a:rPr lang="en-US" altLang="en-US" b="1">
                <a:latin typeface="Times New Roman" panose="02020603050405020304" pitchFamily="18" charset="0"/>
              </a:rPr>
              <a:t>Facilitator talking points:</a:t>
            </a:r>
          </a:p>
          <a:p>
            <a:pPr marL="169530" indent="-169530">
              <a:spcBef>
                <a:spcPts val="0"/>
              </a:spcBef>
              <a:spcAft>
                <a:spcPts val="0"/>
              </a:spcAft>
              <a:buFont typeface="Arial" panose="020B0604020202020204" pitchFamily="34" charset="0"/>
              <a:buChar char="•"/>
            </a:pPr>
            <a:r>
              <a:rPr lang="en-US" altLang="en-US">
                <a:latin typeface="Times New Roman" panose="02020603050405020304" pitchFamily="18" charset="0"/>
              </a:rPr>
              <a:t>In a cascade text, let’s have each team representative share their captions.</a:t>
            </a:r>
          </a:p>
          <a:p>
            <a:pPr>
              <a:lnSpc>
                <a:spcPct val="100000"/>
              </a:lnSpc>
              <a:spcBef>
                <a:spcPts val="0"/>
              </a:spcBef>
              <a:spcAft>
                <a:spcPts val="0"/>
              </a:spcAft>
            </a:pPr>
            <a:endParaRPr lang="en-US" altLang="en-US" u="sng">
              <a:latin typeface="Times New Roman" panose="02020603050405020304" pitchFamily="18" charset="0"/>
            </a:endParaRPr>
          </a:p>
          <a:p>
            <a:pPr defTabSz="913577">
              <a:lnSpc>
                <a:spcPct val="100000"/>
              </a:lnSpc>
              <a:spcBef>
                <a:spcPts val="0"/>
              </a:spcBef>
              <a:spcAft>
                <a:spcPts val="0"/>
              </a:spcAft>
              <a:defRPr/>
            </a:pPr>
            <a:endParaRPr lang="en-US" altLang="en-US">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defTabSz="913577">
              <a:buFont typeface="Arial" panose="020B0604020202020204" pitchFamily="34" charset="0"/>
              <a:buChar char="•"/>
              <a:defRPr/>
            </a:pPr>
            <a:r>
              <a:rPr lang="en-US" altLang="en-US">
                <a:latin typeface="Times New Roman" panose="02020603050405020304" pitchFamily="18" charset="0"/>
              </a:rPr>
              <a:t>Review the directions for cascade texts.</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2115549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487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1D64FB-BDE1-9342-8161-3D10208FE61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AC7A736-D9D6-5044-83A4-9DB5ED258E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723619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4725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This slide introduces the poem with a focus on the title.</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226040" indent="-226040">
              <a:spcBef>
                <a:spcPts val="0"/>
              </a:spcBef>
              <a:spcAft>
                <a:spcPts val="0"/>
              </a:spcAft>
              <a:buFont typeface="Arial" panose="020B0604020202020204" pitchFamily="34" charset="0"/>
              <a:buChar char="•"/>
            </a:pPr>
            <a:r>
              <a:rPr lang="en-US" altLang="en-US" dirty="0">
                <a:latin typeface="Times New Roman" panose="02020603050405020304" pitchFamily="18" charset="0"/>
              </a:rPr>
              <a:t>The poem’s title, “The Hill We Climb,” is depicted literally in the photograph.</a:t>
            </a:r>
          </a:p>
          <a:p>
            <a:pPr marL="226040" indent="-226040">
              <a:spcBef>
                <a:spcPts val="0"/>
              </a:spcBef>
              <a:spcAft>
                <a:spcPts val="0"/>
              </a:spcAft>
              <a:buFont typeface="Arial" panose="020B0604020202020204" pitchFamily="34" charset="0"/>
              <a:buChar char="•"/>
            </a:pPr>
            <a:r>
              <a:rPr lang="en-US" altLang="en-US" dirty="0">
                <a:latin typeface="Times New Roman" panose="02020603050405020304" pitchFamily="18" charset="0"/>
              </a:rPr>
              <a:t>In your teams, we will ask you to think about the symbolic meaning of the title—also known as a figure of speech. </a:t>
            </a:r>
          </a:p>
          <a:p>
            <a:pPr marL="226040" indent="-226040">
              <a:spcBef>
                <a:spcPts val="0"/>
              </a:spcBef>
              <a:spcAft>
                <a:spcPts val="0"/>
              </a:spcAft>
              <a:buFont typeface="Arial" panose="020B0604020202020204" pitchFamily="34" charset="0"/>
              <a:buChar char="•"/>
            </a:pPr>
            <a:r>
              <a:rPr lang="en-US" dirty="0"/>
              <a:t>Figurative language is the use of words or phrases that imply a non-literal meaning that makes sense or could [also] be true</a:t>
            </a:r>
            <a:r>
              <a:rPr lang="en-US" dirty="0">
                <a:latin typeface="Times New Roman" panose="02020603050405020304" pitchFamily="18" charset="0"/>
              </a:rPr>
              <a:t>.</a:t>
            </a:r>
          </a:p>
          <a:p>
            <a:pPr marL="226040" indent="-226040">
              <a:spcBef>
                <a:spcPts val="0"/>
              </a:spcBef>
              <a:spcAft>
                <a:spcPts val="0"/>
              </a:spcAft>
              <a:buFont typeface="Arial" panose="020B0604020202020204" pitchFamily="34" charset="0"/>
              <a:buChar char="•"/>
            </a:pPr>
            <a:r>
              <a:rPr lang="en-US" dirty="0">
                <a:latin typeface="Times New Roman" panose="02020603050405020304" pitchFamily="18" charset="0"/>
              </a:rPr>
              <a:t>Figurative language is often used in poetry.</a:t>
            </a:r>
            <a:endParaRPr lang="en-US" altLang="en-US" dirty="0">
              <a:latin typeface="Times New Roman" panose="02020603050405020304" pitchFamily="18" charset="0"/>
            </a:endParaRPr>
          </a:p>
          <a:p>
            <a:pPr>
              <a:spcBef>
                <a:spcPts val="0"/>
              </a:spcBef>
              <a:spcAft>
                <a:spcPts val="0"/>
              </a:spcAft>
            </a:pPr>
            <a:endParaRPr lang="en-US" altLang="en-US" dirty="0">
              <a:latin typeface="Times New Roman" panose="02020603050405020304" pitchFamily="18" charset="0"/>
            </a:endParaRP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1208079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Announce Team Time.</a:t>
            </a:r>
          </a:p>
          <a:p>
            <a:endParaRPr lang="en-US" dirty="0"/>
          </a:p>
          <a:p>
            <a:r>
              <a:rPr lang="en-US" b="1" dirty="0"/>
              <a:t>Facilitator talking points:</a:t>
            </a:r>
          </a:p>
          <a:p>
            <a:pPr marL="169530" indent="-169530">
              <a:buFont typeface="Arial" panose="020B0604020202020204" pitchFamily="34" charset="0"/>
              <a:buChar char="•"/>
            </a:pPr>
            <a:r>
              <a:rPr lang="en-US" b="0" dirty="0"/>
              <a:t>Remind participants that their coaches will review the directions with them.</a:t>
            </a:r>
          </a:p>
          <a:p>
            <a:pPr marL="169530" indent="-169530">
              <a:buFont typeface="Arial" panose="020B0604020202020204" pitchFamily="34" charset="0"/>
              <a:buChar char="•"/>
            </a:pPr>
            <a:r>
              <a:rPr lang="en-US" b="0" dirty="0"/>
              <a:t>Show them where they can find the materials.</a:t>
            </a:r>
          </a:p>
          <a:p>
            <a:endParaRPr lang="en-US" dirty="0"/>
          </a:p>
          <a:p>
            <a:pPr defTabSz="913577">
              <a:defRPr/>
            </a:pPr>
            <a:r>
              <a:rPr lang="en-US" b="1" dirty="0"/>
              <a:t>Facilitator notes:</a:t>
            </a:r>
          </a:p>
          <a:p>
            <a:pPr marL="169530" indent="-169530">
              <a:buFont typeface="Arial" panose="020B0604020202020204" pitchFamily="34" charset="0"/>
              <a:buChar char="•"/>
            </a:pPr>
            <a:r>
              <a:rPr lang="en-US" b="0" dirty="0"/>
              <a:t>Participants will be divided into their home groups with two coaches. </a:t>
            </a:r>
          </a:p>
          <a:p>
            <a:pPr marL="169530" indent="-169530">
              <a:buFont typeface="Arial" panose="020B0604020202020204" pitchFamily="34" charset="0"/>
              <a:buChar char="•"/>
            </a:pPr>
            <a:r>
              <a:rPr lang="en-US" b="0" dirty="0"/>
              <a:t>Presenters should be available to</a:t>
            </a:r>
            <a:r>
              <a:rPr lang="en-US" b="0" baseline="0" dirty="0"/>
              <a:t> join breakout groups if questions arise. </a:t>
            </a:r>
          </a:p>
          <a:p>
            <a:pPr marL="169530" indent="-169530">
              <a:buFont typeface="Arial" panose="020B0604020202020204" pitchFamily="34" charset="0"/>
              <a:buChar char="•"/>
            </a:pPr>
            <a:endParaRPr lang="en-US" b="0" baseline="0" dirty="0"/>
          </a:p>
          <a:p>
            <a:endParaRPr lang="en-US" b="0" dirty="0"/>
          </a:p>
        </p:txBody>
      </p:sp>
    </p:spTree>
    <p:extLst>
      <p:ext uri="{BB962C8B-B14F-4D97-AF65-F5344CB8AC3E}">
        <p14:creationId xmlns:p14="http://schemas.microsoft.com/office/powerpoint/2010/main" val="555852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Directions for how to use a Jamboard.</a:t>
            </a:r>
          </a:p>
          <a:p>
            <a:endParaRPr lang="en-US"/>
          </a:p>
          <a:p>
            <a:r>
              <a:rPr lang="en-US" b="1"/>
              <a:t>Facilitator talking points:</a:t>
            </a:r>
          </a:p>
          <a:p>
            <a:pPr marL="171717" indent="-171717">
              <a:buFont typeface="Arial" panose="020B0604020202020204" pitchFamily="34" charset="0"/>
              <a:buChar char="•"/>
            </a:pPr>
            <a:r>
              <a:rPr lang="en-US"/>
              <a:t>Review the slide.</a:t>
            </a:r>
          </a:p>
          <a:p>
            <a:pPr marL="171717" indent="-171717">
              <a:buFont typeface="Arial" panose="020B0604020202020204" pitchFamily="34" charset="0"/>
              <a:buChar char="•"/>
            </a:pPr>
            <a:r>
              <a:rPr lang="en-US"/>
              <a:t>Ask for questions.</a:t>
            </a:r>
          </a:p>
          <a:p>
            <a:pPr marL="171717" indent="-171717">
              <a:buFont typeface="Arial" panose="020B0604020202020204" pitchFamily="34" charset="0"/>
              <a:buChar char="•"/>
            </a:pPr>
            <a:r>
              <a:rPr lang="en-US"/>
              <a:t>Reassure participants that their coaches will assist them as they get started.</a:t>
            </a:r>
          </a:p>
          <a:p>
            <a:pPr marL="171717" indent="-171717">
              <a:buFont typeface="Arial" panose="020B0604020202020204" pitchFamily="34" charset="0"/>
              <a:buChar char="•"/>
            </a:pPr>
            <a:endParaRPr lang="en-US"/>
          </a:p>
          <a:p>
            <a:r>
              <a:rPr lang="en-US" b="1"/>
              <a:t>Facilitator notes:</a:t>
            </a:r>
          </a:p>
        </p:txBody>
      </p:sp>
    </p:spTree>
    <p:extLst>
      <p:ext uri="{BB962C8B-B14F-4D97-AF65-F5344CB8AC3E}">
        <p14:creationId xmlns:p14="http://schemas.microsoft.com/office/powerpoint/2010/main" val="334082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In Part 2 of the model lesson, students will read </a:t>
            </a:r>
            <a:r>
              <a:rPr lang="en-US" altLang="en-US" i="0" dirty="0">
                <a:latin typeface="Times New Roman" panose="02020603050405020304" pitchFamily="18" charset="0"/>
              </a:rPr>
              <a:t>“The Hill We Climb” </a:t>
            </a:r>
            <a:r>
              <a:rPr lang="en-US" altLang="en-US" dirty="0">
                <a:latin typeface="Times New Roman" panose="02020603050405020304" pitchFamily="18" charset="0"/>
              </a:rPr>
              <a:t>multiple times. </a:t>
            </a: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sz="1200" b="0" dirty="0">
                <a:effectLst/>
                <a:latin typeface="Times New Roman" panose="02020603050405020304" pitchFamily="18" charset="0"/>
              </a:rPr>
              <a:t>This slide gives a reminder of the features and importance of this part of the lesson.</a:t>
            </a:r>
            <a:endParaRPr lang="en-US" sz="1200" b="0" dirty="0">
              <a:effectLst/>
              <a:latin typeface="Segoe UI" panose="020B0502040204020203" pitchFamily="34" charset="0"/>
            </a:endParaRPr>
          </a:p>
          <a:p>
            <a:pPr marL="285750" indent="-285750">
              <a:spcBef>
                <a:spcPct val="0"/>
              </a:spcBef>
              <a:buFont typeface="Arial" panose="020B0604020202020204" pitchFamily="34" charset="0"/>
              <a:buChar char="•"/>
              <a:defRPr/>
            </a:pPr>
            <a:r>
              <a:rPr lang="en-US" sz="1200" dirty="0">
                <a:effectLst/>
                <a:latin typeface="Segoe UI" panose="020B0502040204020203" pitchFamily="34" charset="0"/>
              </a:rPr>
              <a:t>We’re ready now for you to interact with the text. </a:t>
            </a:r>
          </a:p>
          <a:p>
            <a:pPr marL="285750" indent="-285750">
              <a:spcBef>
                <a:spcPct val="0"/>
              </a:spcBef>
              <a:buFont typeface="Arial" panose="020B0604020202020204" pitchFamily="34" charset="0"/>
              <a:buChar char="•"/>
              <a:defRPr/>
            </a:pPr>
            <a:r>
              <a:rPr lang="en-US" sz="1200" dirty="0">
                <a:effectLst/>
                <a:latin typeface="Segoe UI" panose="020B0502040204020203" pitchFamily="34" charset="0"/>
              </a:rPr>
              <a:t>F</a:t>
            </a:r>
            <a:r>
              <a:rPr lang="en-US" sz="1800" dirty="0">
                <a:effectLst/>
                <a:latin typeface="Segoe UI" panose="020B0502040204020203" pitchFamily="34" charset="0"/>
              </a:rPr>
              <a:t>or the next several activities we are going to take a deep dive into Amanda Gorman’s stunning poem.</a:t>
            </a:r>
            <a:endParaRPr lang="en-US" altLang="en-US" dirty="0">
              <a:latin typeface="Times New Roman" panose="02020603050405020304" pitchFamily="18" charset="0"/>
            </a:endParaRPr>
          </a:p>
          <a:p>
            <a:pPr>
              <a:spcBef>
                <a:spcPct val="0"/>
              </a:spcBef>
            </a:pPr>
            <a:endParaRPr lang="en-US" altLang="en-US"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a:spcBef>
                <a:spcPct val="0"/>
              </a:spcBef>
            </a:pPr>
            <a:r>
              <a:rPr lang="en-US" altLang="en-US" b="0" dirty="0">
                <a:latin typeface="Times New Roman" panose="02020603050405020304" pitchFamily="18" charset="0"/>
              </a:rPr>
              <a:t>No need to talk through the talking points from Week 1. This slide just gives a quick reminder as you briefly introduce the following activities. </a:t>
            </a:r>
          </a:p>
          <a:p>
            <a:pPr>
              <a:spcBef>
                <a:spcPct val="0"/>
              </a:spcBef>
              <a:buFontTx/>
              <a:buNone/>
            </a:pPr>
            <a:endParaRPr lang="en-US" altLang="en-US" dirty="0">
              <a:latin typeface="Times New Roman" panose="02020603050405020304" pitchFamily="18" charset="0"/>
            </a:endParaRPr>
          </a:p>
          <a:p>
            <a:pPr>
              <a:spcBef>
                <a:spcPct val="0"/>
              </a:spcBef>
              <a:buFontTx/>
              <a:buChar char="•"/>
            </a:pP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349951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This slide briefly overviews the remaining “Interacting With the Text” Activities.</a:t>
            </a:r>
          </a:p>
          <a:p>
            <a:pPr>
              <a:spcBef>
                <a:spcPts val="0"/>
              </a:spcBef>
              <a:spcAft>
                <a:spcPts val="0"/>
              </a:spcAft>
            </a:pPr>
            <a:endParaRPr lang="en-US" altLang="en-US" b="1" dirty="0">
              <a:latin typeface="Times New Roman" panose="02020603050405020304" pitchFamily="18" charset="0"/>
            </a:endParaRPr>
          </a:p>
          <a:p>
            <a:pPr>
              <a:spcBef>
                <a:spcPts val="0"/>
              </a:spcBef>
              <a:spcAft>
                <a:spcPts val="0"/>
              </a:spcAft>
            </a:pPr>
            <a:r>
              <a:rPr lang="en-US" altLang="en-US" b="1" dirty="0">
                <a:latin typeface="Times New Roman" panose="02020603050405020304" pitchFamily="18" charset="0"/>
              </a:rPr>
              <a:t>Facilitator talking points:</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You will be listening to two short excerpts from “The Hill We Climb.” </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We will dig into each excerpt through several reads-–each time with a different focus.</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We also will think through how they connect and provide the listener/reader of the poem with the author’s intended message.</a:t>
            </a:r>
          </a:p>
          <a:p>
            <a:pPr defTabSz="913577">
              <a:lnSpc>
                <a:spcPct val="100000"/>
              </a:lnSpc>
              <a:spcBef>
                <a:spcPts val="0"/>
              </a:spcBef>
              <a:spcAft>
                <a:spcPts val="0"/>
              </a:spcAft>
              <a:defRPr/>
            </a:pPr>
            <a:endParaRPr lang="en-US" altLang="en-US"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Each excerpt is only 11 lines and approximately 30 seconds long. </a:t>
            </a:r>
          </a:p>
          <a:p>
            <a:pPr marL="169530" indent="-169530">
              <a:spcBef>
                <a:spcPts val="0"/>
              </a:spcBef>
              <a:spcAft>
                <a:spcPts val="0"/>
              </a:spcAft>
              <a:buFont typeface="Arial" panose="020B0604020202020204" pitchFamily="34" charset="0"/>
              <a:buChar char="•"/>
            </a:pPr>
            <a:r>
              <a:rPr lang="en-US" altLang="en-US" dirty="0">
                <a:latin typeface="Times New Roman" panose="02020603050405020304" pitchFamily="18" charset="0"/>
              </a:rPr>
              <a:t>For each excerpt, there are several activities. </a:t>
            </a:r>
          </a:p>
          <a:p>
            <a:pPr marL="169530" indent="-169530">
              <a:spcBef>
                <a:spcPts val="0"/>
              </a:spcBef>
              <a:spcAft>
                <a:spcPts val="0"/>
              </a:spcAft>
              <a:buFont typeface="Arial" panose="020B0604020202020204" pitchFamily="34" charset="0"/>
              <a:buChar char="•"/>
            </a:pPr>
            <a:r>
              <a:rPr lang="en-US" dirty="0"/>
              <a:t>The connection between the two excerpts is powerful. What the issues are and what we need to do (Excerpt 1) and the rallying cry and vision of strength and unity in the outcome (Excerpt 2). </a:t>
            </a:r>
            <a:endParaRPr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047585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40645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18CACA1-EB6E-A545-9831-7F7DA359B52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1BEEA7A-D0E8-7C46-9461-0FA17FB4DFD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directions for Activity 4.</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b="0" dirty="0">
                <a:latin typeface="Times New Roman" panose="02020603050405020304" pitchFamily="18" charset="0"/>
              </a:rPr>
              <a:t>Review directions for the activity.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buFont typeface="Arial" panose="020B0604020202020204" pitchFamily="34" charset="0"/>
              <a:buChar char="•"/>
            </a:pPr>
            <a:r>
              <a:rPr lang="en-US" altLang="en-US" dirty="0">
                <a:latin typeface="Times New Roman" panose="02020603050405020304" pitchFamily="18" charset="0"/>
              </a:rPr>
              <a:t>Make sure participants have the relevant Instructional Activity 4 in the Participant Materials.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16693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Play Excerpt 1.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buFont typeface="Arial" panose="020B0604020202020204" pitchFamily="34" charset="0"/>
              <a:buChar char="•"/>
            </a:pPr>
            <a:r>
              <a:rPr lang="en-US" dirty="0"/>
              <a:t>Watch a short excerpt of Amanda Gorman reading her poem.</a:t>
            </a:r>
          </a:p>
          <a:p>
            <a:pPr marL="169530" indent="-169530">
              <a:buFont typeface="Arial" panose="020B0604020202020204" pitchFamily="34" charset="0"/>
              <a:buChar char="•"/>
            </a:pPr>
            <a:r>
              <a:rPr lang="en-US" dirty="0"/>
              <a:t>Take a moment to reflect on what you watched.</a:t>
            </a:r>
          </a:p>
          <a:p>
            <a:pPr marL="798988"/>
            <a:endParaRPr lang="en-US" dirty="0"/>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Click on the link to watch the excerpt. It starts in the correct place. </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Just watch from (timestamp) 01:25 to 01:54.</a:t>
            </a:r>
          </a:p>
          <a:p>
            <a:endParaRPr lang="en-US" dirty="0"/>
          </a:p>
        </p:txBody>
      </p:sp>
    </p:spTree>
    <p:extLst>
      <p:ext uri="{BB962C8B-B14F-4D97-AF65-F5344CB8AC3E}">
        <p14:creationId xmlns:p14="http://schemas.microsoft.com/office/powerpoint/2010/main" val="3599547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This is an opportunity for participants to share their reflections.</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Give participants a moment to think and then ask them to hit send.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Review the directions for the chat with a pause. </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Give everyone a few moments to read the responses and call out a few of the responses. </a:t>
            </a:r>
          </a:p>
          <a:p>
            <a:endParaRPr lang="en-US" dirty="0"/>
          </a:p>
        </p:txBody>
      </p:sp>
    </p:spTree>
    <p:extLst>
      <p:ext uri="{BB962C8B-B14F-4D97-AF65-F5344CB8AC3E}">
        <p14:creationId xmlns:p14="http://schemas.microsoft.com/office/powerpoint/2010/main" val="86680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69530" indent="-16953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Please read through this slide for information about the contract.</a:t>
            </a:r>
          </a:p>
          <a:p>
            <a:pPr>
              <a:defRPr/>
            </a:pPr>
            <a:endParaRPr lang="en-US" altLang="en-US" b="1" dirty="0"/>
          </a:p>
          <a:p>
            <a:pPr>
              <a:defRPr/>
            </a:pPr>
            <a:r>
              <a:rPr lang="en-US" altLang="en-US" b="1" dirty="0"/>
              <a:t>Facilitator notes:</a:t>
            </a:r>
          </a:p>
          <a:p>
            <a:pPr marL="169530" indent="-169530" defTabSz="913577">
              <a:buFont typeface="Arial" panose="020B0604020202020204" pitchFamily="34" charset="0"/>
              <a:buChar char="•"/>
              <a:defRPr/>
            </a:pPr>
            <a:r>
              <a:rPr lang="en-US" altLang="en-US" dirty="0"/>
              <a:t>Allow 10-15 seconds or so for participants to review this slide for information about the contract (no need to read through).</a:t>
            </a:r>
          </a:p>
          <a:p>
            <a:pPr marL="169530" indent="-169530">
              <a:buFont typeface="Arial" panose="020B0604020202020204" pitchFamily="34" charset="0"/>
              <a:buChar char="•"/>
              <a:defRPr/>
            </a:pPr>
            <a:endParaRPr lang="en-US" dirty="0"/>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75019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18CACA1-EB6E-A545-9831-7F7DA359B52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1BEEA7A-D0E8-7C46-9461-0FA17FB4DFD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a:latin typeface="Times New Roman" panose="02020603050405020304" pitchFamily="18" charset="0"/>
              </a:rPr>
              <a:t>Big idea</a:t>
            </a:r>
            <a:r>
              <a:rPr lang="en-US" altLang="en-US">
                <a:latin typeface="Times New Roman" panose="02020603050405020304" pitchFamily="18" charset="0"/>
              </a:rPr>
              <a:t>: Introduce directions for Activity 5.</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talking points:</a:t>
            </a:r>
            <a:endParaRPr lang="en-US" altLang="en-US" u="sng"/>
          </a:p>
          <a:p>
            <a:pPr marL="169530" indent="-169530">
              <a:lnSpc>
                <a:spcPct val="100000"/>
              </a:lnSpc>
              <a:spcBef>
                <a:spcPts val="0"/>
              </a:spcBef>
              <a:spcAft>
                <a:spcPts val="0"/>
              </a:spcAft>
              <a:buFont typeface="Arial" panose="020B0604020202020204" pitchFamily="34" charset="0"/>
              <a:buChar char="•"/>
            </a:pPr>
            <a:r>
              <a:rPr lang="en-US" altLang="en-US" b="0">
                <a:latin typeface="Times New Roman" panose="02020603050405020304" pitchFamily="18" charset="0"/>
              </a:rPr>
              <a:t>Review directions for the activity. </a:t>
            </a:r>
          </a:p>
          <a:p>
            <a:pPr marL="169530" indent="-169530">
              <a:lnSpc>
                <a:spcPct val="100000"/>
              </a:lnSpc>
              <a:spcBef>
                <a:spcPts val="0"/>
              </a:spcBef>
              <a:spcAft>
                <a:spcPts val="0"/>
              </a:spcAft>
              <a:buFont typeface="Arial" panose="020B0604020202020204" pitchFamily="34" charset="0"/>
              <a:buChar char="•"/>
            </a:pPr>
            <a:r>
              <a:rPr lang="en-US" altLang="en-US" b="0">
                <a:latin typeface="Times New Roman" panose="02020603050405020304" pitchFamily="18" charset="0"/>
              </a:rPr>
              <a:t>No need to return to the video recording; a coach or volunteer will read the excerpt aloud. </a:t>
            </a:r>
          </a:p>
          <a:p>
            <a:pPr>
              <a:lnSpc>
                <a:spcPct val="100000"/>
              </a:lnSpc>
              <a:spcBef>
                <a:spcPts val="0"/>
              </a:spcBef>
              <a:spcAft>
                <a:spcPts val="0"/>
              </a:spcAft>
            </a:pPr>
            <a:endParaRPr lang="en-US" altLang="en-US" b="1">
              <a:latin typeface="Times New Roman" panose="02020603050405020304" pitchFamily="18" charset="0"/>
            </a:endParaRPr>
          </a:p>
          <a:p>
            <a:pPr>
              <a:lnSpc>
                <a:spcPct val="100000"/>
              </a:lnSpc>
              <a:spcBef>
                <a:spcPts val="0"/>
              </a:spcBef>
              <a:spcAft>
                <a:spcPts val="0"/>
              </a:spcAft>
            </a:pPr>
            <a:r>
              <a:rPr lang="en-US" altLang="en-US" b="1">
                <a:latin typeface="Times New Roman" panose="02020603050405020304" pitchFamily="18" charset="0"/>
              </a:rPr>
              <a:t>Facilitator notes:</a:t>
            </a:r>
          </a:p>
          <a:p>
            <a:pPr marL="169530" indent="-169530">
              <a:buFont typeface="Arial" panose="020B0604020202020204" pitchFamily="34" charset="0"/>
              <a:buChar char="•"/>
            </a:pPr>
            <a:r>
              <a:rPr lang="en-US" altLang="en-US">
                <a:latin typeface="Times New Roman" panose="02020603050405020304" pitchFamily="18" charset="0"/>
              </a:rPr>
              <a:t>Make sure participants have the relevant Instructional Activity 5 in the Participant Materials.</a:t>
            </a:r>
          </a:p>
          <a:p>
            <a:pPr marL="169530" indent="-169530">
              <a:buFont typeface="Arial" panose="020B0604020202020204" pitchFamily="34" charset="0"/>
              <a:buChar char="•"/>
            </a:pPr>
            <a:r>
              <a:rPr lang="en-US" altLang="en-US">
                <a:latin typeface="Times New Roman" panose="02020603050405020304" pitchFamily="18" charset="0"/>
              </a:rPr>
              <a:t>Give participants time to count the pronouns, etc.</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497639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Play Excerpt 1.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buFont typeface="Arial" panose="020B0604020202020204" pitchFamily="34" charset="0"/>
              <a:buChar char="•"/>
            </a:pPr>
            <a:r>
              <a:rPr lang="en-US" dirty="0"/>
              <a:t>Watch a short excerpt of Amanda Gorman reading her poem.</a:t>
            </a:r>
          </a:p>
          <a:p>
            <a:pPr marL="169530" indent="-169530">
              <a:buFont typeface="Arial" panose="020B0604020202020204" pitchFamily="34" charset="0"/>
              <a:buChar char="•"/>
            </a:pPr>
            <a:r>
              <a:rPr lang="en-US" dirty="0"/>
              <a:t>Highlight the pronouns “we”, “us,” and “our” every time they are used. </a:t>
            </a:r>
          </a:p>
          <a:p>
            <a:pPr marL="798988"/>
            <a:endParaRPr lang="en-US" dirty="0"/>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Click on the link to watch the excerpt. It starts in the correct place. </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Just watch from (timestamp) 01:25 to 01:52.</a:t>
            </a:r>
          </a:p>
          <a:p>
            <a:endParaRPr lang="en-US" dirty="0"/>
          </a:p>
        </p:txBody>
      </p:sp>
    </p:spTree>
    <p:extLst>
      <p:ext uri="{BB962C8B-B14F-4D97-AF65-F5344CB8AC3E}">
        <p14:creationId xmlns:p14="http://schemas.microsoft.com/office/powerpoint/2010/main" val="183447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Participants share their reflections on Gorman’s use of repetition.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Ask participants to share their thinking question by question in the chat box.</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Call out a few interesting responses to the questions. </a:t>
            </a:r>
          </a:p>
          <a:p>
            <a:endParaRPr lang="en-US" dirty="0"/>
          </a:p>
        </p:txBody>
      </p:sp>
    </p:spTree>
    <p:extLst>
      <p:ext uri="{BB962C8B-B14F-4D97-AF65-F5344CB8AC3E}">
        <p14:creationId xmlns:p14="http://schemas.microsoft.com/office/powerpoint/2010/main" val="3278008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117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Announce Team Time.</a:t>
            </a:r>
          </a:p>
          <a:p>
            <a:endParaRPr lang="en-US" dirty="0"/>
          </a:p>
          <a:p>
            <a:r>
              <a:rPr lang="en-US" b="1" dirty="0"/>
              <a:t>Facilitator talking points:</a:t>
            </a:r>
          </a:p>
          <a:p>
            <a:pPr marL="169530" indent="-169530">
              <a:buFont typeface="Arial" panose="020B0604020202020204" pitchFamily="34" charset="0"/>
              <a:buChar char="•"/>
            </a:pPr>
            <a:r>
              <a:rPr lang="en-US" b="0" dirty="0"/>
              <a:t>Remind participants that their coaches will review the directions with them.</a:t>
            </a:r>
          </a:p>
          <a:p>
            <a:pPr marL="169530" indent="-169530">
              <a:buFont typeface="Arial" panose="020B0604020202020204" pitchFamily="34" charset="0"/>
              <a:buChar char="•"/>
            </a:pPr>
            <a:r>
              <a:rPr lang="en-US" b="0" dirty="0"/>
              <a:t>Show them where they can find the materials.</a:t>
            </a:r>
          </a:p>
          <a:p>
            <a:endParaRPr lang="en-US" dirty="0"/>
          </a:p>
          <a:p>
            <a:pPr defTabSz="913577">
              <a:defRPr/>
            </a:pPr>
            <a:r>
              <a:rPr lang="en-US" b="1" dirty="0"/>
              <a:t>Facilitator notes:</a:t>
            </a:r>
          </a:p>
          <a:p>
            <a:pPr marL="169530" indent="-169530">
              <a:buFont typeface="Arial" panose="020B0604020202020204" pitchFamily="34" charset="0"/>
              <a:buChar char="•"/>
            </a:pPr>
            <a:r>
              <a:rPr lang="en-US" b="0" dirty="0"/>
              <a:t>Participants will be divided into their home groups with two coaches. </a:t>
            </a:r>
          </a:p>
          <a:p>
            <a:pPr marL="169530" indent="-169530">
              <a:buFont typeface="Arial" panose="020B0604020202020204" pitchFamily="34" charset="0"/>
              <a:buChar char="•"/>
            </a:pPr>
            <a:r>
              <a:rPr lang="en-US" b="0" dirty="0"/>
              <a:t>Presenters should be available to</a:t>
            </a:r>
            <a:r>
              <a:rPr lang="en-US" b="0" baseline="0" dirty="0"/>
              <a:t> join breakout groups if questions arise. </a:t>
            </a:r>
          </a:p>
          <a:p>
            <a:pPr marL="169530" indent="-169530">
              <a:buFont typeface="Arial" panose="020B0604020202020204" pitchFamily="34" charset="0"/>
              <a:buChar char="•"/>
            </a:pPr>
            <a:endParaRPr lang="en-US" b="0" baseline="0" dirty="0"/>
          </a:p>
        </p:txBody>
      </p:sp>
    </p:spTree>
    <p:extLst>
      <p:ext uri="{BB962C8B-B14F-4D97-AF65-F5344CB8AC3E}">
        <p14:creationId xmlns:p14="http://schemas.microsoft.com/office/powerpoint/2010/main" val="2678926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b="0"/>
              <a:t>Participants share their thinking</a:t>
            </a:r>
            <a:r>
              <a:rPr lang="en-US" b="1"/>
              <a:t>.</a:t>
            </a:r>
          </a:p>
          <a:p>
            <a:endParaRPr lang="en-US"/>
          </a:p>
          <a:p>
            <a:r>
              <a:rPr lang="en-US" b="1"/>
              <a:t>Facilitator talking points:</a:t>
            </a:r>
          </a:p>
          <a:p>
            <a:pPr marL="169530" indent="-169530">
              <a:buFont typeface="Arial" panose="020B0604020202020204" pitchFamily="34" charset="0"/>
              <a:buChar char="•"/>
            </a:pPr>
            <a:r>
              <a:rPr lang="en-US"/>
              <a:t>Ask a few states to share their thoughts on the main idea of Excerpt 1.</a:t>
            </a:r>
          </a:p>
          <a:p>
            <a:endParaRPr lang="en-US"/>
          </a:p>
          <a:p>
            <a:r>
              <a:rPr lang="en-US" b="1"/>
              <a:t>Facilitator notes:</a:t>
            </a:r>
          </a:p>
          <a:p>
            <a:endParaRPr lang="en-US"/>
          </a:p>
        </p:txBody>
      </p:sp>
    </p:spTree>
    <p:extLst>
      <p:ext uri="{BB962C8B-B14F-4D97-AF65-F5344CB8AC3E}">
        <p14:creationId xmlns:p14="http://schemas.microsoft.com/office/powerpoint/2010/main" val="25435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42756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18CACA1-EB6E-A545-9831-7F7DA359B52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1BEEA7A-D0E8-7C46-9461-0FA17FB4DFD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directions for Activity 4.</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b="0" dirty="0">
                <a:latin typeface="Times New Roman" panose="02020603050405020304" pitchFamily="18" charset="0"/>
              </a:rPr>
              <a:t>Review directions for the activity.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buFont typeface="Arial" panose="020B0604020202020204" pitchFamily="34" charset="0"/>
              <a:buChar char="•"/>
            </a:pPr>
            <a:r>
              <a:rPr lang="en-US" altLang="en-US" dirty="0">
                <a:latin typeface="Times New Roman" panose="02020603050405020304" pitchFamily="18" charset="0"/>
              </a:rPr>
              <a:t>Make sure participants have the relevant Instructional Activity 4 in the Participant Materials.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34467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Play Excerpt 2 for participants.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spcBef>
                <a:spcPts val="1187"/>
              </a:spcBef>
              <a:spcAft>
                <a:spcPts val="1187"/>
              </a:spcAft>
              <a:buFont typeface="Arial" panose="020B0604020202020204" pitchFamily="34" charset="0"/>
              <a:buChar char="•"/>
            </a:pPr>
            <a:r>
              <a:rPr lang="en-US" dirty="0"/>
              <a:t>Watch a second short excerpt of Amanda Gorman reading her poem.</a:t>
            </a:r>
          </a:p>
          <a:p>
            <a:pPr marL="169530" indent="-169530">
              <a:spcBef>
                <a:spcPts val="1187"/>
              </a:spcBef>
              <a:spcAft>
                <a:spcPts val="1187"/>
              </a:spcAft>
              <a:buFont typeface="Arial" panose="020B0604020202020204" pitchFamily="34" charset="0"/>
              <a:buChar char="•"/>
            </a:pPr>
            <a:r>
              <a:rPr lang="en-US" dirty="0"/>
              <a:t>As you watch Excerpt 2, think about these questions:</a:t>
            </a:r>
          </a:p>
          <a:p>
            <a:pPr marL="626319" lvl="1" indent="-169530">
              <a:spcBef>
                <a:spcPts val="1187"/>
              </a:spcBef>
              <a:spcAft>
                <a:spcPts val="1187"/>
              </a:spcAft>
              <a:buFont typeface="Arial" panose="020B0604020202020204" pitchFamily="34" charset="0"/>
              <a:buChar char="•"/>
            </a:pPr>
            <a:r>
              <a:rPr lang="en-US" dirty="0"/>
              <a:t>What do you notice? </a:t>
            </a:r>
          </a:p>
          <a:p>
            <a:pPr marL="626319" lvl="1" indent="-169530">
              <a:spcBef>
                <a:spcPts val="1187"/>
              </a:spcBef>
              <a:spcAft>
                <a:spcPts val="1187"/>
              </a:spcAft>
              <a:buFont typeface="Arial" panose="020B0604020202020204" pitchFamily="34" charset="0"/>
              <a:buChar char="•"/>
            </a:pPr>
            <a:r>
              <a:rPr lang="en-US" dirty="0"/>
              <a:t>What do you wonder?</a:t>
            </a:r>
          </a:p>
          <a:p>
            <a:pPr marL="626319" lvl="1" indent="-169530">
              <a:spcBef>
                <a:spcPts val="1187"/>
              </a:spcBef>
              <a:spcAft>
                <a:spcPts val="1187"/>
              </a:spcAft>
              <a:buFont typeface="Arial" panose="020B0604020202020204" pitchFamily="34" charset="0"/>
              <a:buChar char="•"/>
            </a:pPr>
            <a:r>
              <a:rPr lang="en-US" dirty="0"/>
              <a:t>What stands out to you?</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Click on the link to watch the excerpt. It starts in the correct place. </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Just watch from (timestamp) 05:07 to end.</a:t>
            </a:r>
          </a:p>
          <a:p>
            <a:endParaRPr lang="en-US" dirty="0"/>
          </a:p>
        </p:txBody>
      </p:sp>
    </p:spTree>
    <p:extLst>
      <p:ext uri="{BB962C8B-B14F-4D97-AF65-F5344CB8AC3E}">
        <p14:creationId xmlns:p14="http://schemas.microsoft.com/office/powerpoint/2010/main" val="194992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D5F5A5FC-35B5-6045-BDD6-9B34CBBDF062}"/>
              </a:ext>
            </a:extLst>
          </p:cNvPr>
          <p:cNvSpPr>
            <a:spLocks noGrp="1" noRot="1" noChangeAspect="1" noChangeArrowheads="1" noTextEdit="1"/>
          </p:cNvSpPr>
          <p:nvPr>
            <p:ph type="sldImg"/>
          </p:nvPr>
        </p:nvSpPr>
        <p:spPr>
          <a:xfrm>
            <a:off x="1116013" y="822325"/>
            <a:ext cx="4584700" cy="3438525"/>
          </a:xfrm>
          <a:ln/>
        </p:spPr>
      </p:sp>
      <p:sp>
        <p:nvSpPr>
          <p:cNvPr id="16387" name="Notes Placeholder 2">
            <a:extLst>
              <a:ext uri="{FF2B5EF4-FFF2-40B4-BE49-F238E27FC236}">
                <a16:creationId xmlns:a16="http://schemas.microsoft.com/office/drawing/2014/main" id="{1799130F-CC75-7D40-8899-B514B06A5993}"/>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dirty="0"/>
              <a:t>Share with participants the norms we will adhere to as we proceed through the training.</a:t>
            </a:r>
            <a:endParaRPr lang="en-US" altLang="en-US" dirty="0">
              <a:latin typeface="Times New Roman" panose="02020603050405020304" pitchFamily="18" charset="0"/>
              <a:cs typeface="Times New Roman" panose="02020603050405020304" pitchFamily="18" charset="0"/>
            </a:endParaRPr>
          </a:p>
          <a:p>
            <a:pPr>
              <a:defRPr/>
            </a:pPr>
            <a:endParaRPr lang="en-US" altLang="en-US" sz="900"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69530" indent="-169530">
              <a:buFont typeface="Arial" panose="020B0604020202020204" pitchFamily="34" charset="0"/>
              <a:buChar char="•"/>
              <a:defRPr/>
            </a:pPr>
            <a:r>
              <a:rPr lang="en-US" dirty="0">
                <a:solidFill>
                  <a:srgbClr val="000000"/>
                </a:solidFill>
                <a:latin typeface="Times New Roman" panose="02020603050405020304" pitchFamily="18" charset="0"/>
                <a:cs typeface="Times New Roman" panose="02020603050405020304" pitchFamily="18" charset="0"/>
              </a:rPr>
              <a:t>These are norms we used in the prior sessions.</a:t>
            </a:r>
          </a:p>
          <a:p>
            <a:pPr marL="169530" indent="-169530">
              <a:buFont typeface="Arial" panose="020B0604020202020204" pitchFamily="34" charset="0"/>
              <a:buChar char="•"/>
              <a:defRPr/>
            </a:pPr>
            <a:r>
              <a:rPr lang="en-US" dirty="0">
                <a:solidFill>
                  <a:srgbClr val="000000"/>
                </a:solidFill>
              </a:rPr>
              <a:t>Nicole Bravo is our troubleshooter.  She will be our point person during and between our sessions. (</a:t>
            </a:r>
            <a:r>
              <a:rPr lang="en-US" dirty="0">
                <a:solidFill>
                  <a:srgbClr val="000000"/>
                </a:solidFill>
                <a:hlinkClick r:id="rId3"/>
              </a:rPr>
              <a:t>nbravo@standardswork.org</a:t>
            </a:r>
            <a:r>
              <a:rPr lang="en-US" dirty="0">
                <a:solidFill>
                  <a:srgbClr val="000000"/>
                </a:solidFill>
              </a:rPr>
              <a:t>)</a:t>
            </a:r>
          </a:p>
          <a:p>
            <a:pPr marL="169530" indent="-16953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defRPr/>
            </a:pPr>
            <a:r>
              <a:rPr lang="en-US" altLang="en-US" sz="800" dirty="0">
                <a:latin typeface="Times New Roman" panose="02020603050405020304" pitchFamily="18" charset="0"/>
                <a:cs typeface="Times New Roman" panose="02020603050405020304" pitchFamily="18" charset="0"/>
              </a:rPr>
              <a:t> </a:t>
            </a:r>
          </a:p>
          <a:p>
            <a:pPr>
              <a:defRPr/>
            </a:pPr>
            <a:r>
              <a:rPr lang="en-US" altLang="en-US" b="1" dirty="0">
                <a:latin typeface="Times New Roman" panose="02020603050405020304" pitchFamily="18" charset="0"/>
                <a:cs typeface="Times New Roman" panose="02020603050405020304" pitchFamily="18" charset="0"/>
              </a:rPr>
              <a:t>Facilitator notes:</a:t>
            </a:r>
          </a:p>
          <a:p>
            <a:pPr marL="169530" indent="-16953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slide. </a:t>
            </a:r>
          </a:p>
          <a:p>
            <a:pPr>
              <a:defRPr/>
            </a:pPr>
            <a:endParaRPr lang="en-US" altLang="en-US" dirty="0">
              <a:latin typeface="Calibri" panose="020F0502020204030204" pitchFamily="34" charset="0"/>
            </a:endParaRPr>
          </a:p>
          <a:p>
            <a:pPr>
              <a:defRP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3045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18CACA1-EB6E-A545-9831-7F7DA359B521}"/>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B1BEEA7A-D0E8-7C46-9461-0FA17FB4DFD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Participants share reflections on the second excerpt. </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Give participants a moment to think and then ask them to share their top-of-mind reflection as one word for a </a:t>
            </a:r>
            <a:r>
              <a:rPr lang="en-US" altLang="en-US">
                <a:latin typeface="Times New Roman" panose="02020603050405020304" pitchFamily="18" charset="0"/>
              </a:rPr>
              <a:t>word cloud.</a:t>
            </a:r>
            <a:endParaRPr lang="en-US" altLang="en-US" dirty="0">
              <a:latin typeface="Times New Roman" panose="02020603050405020304" pitchFamily="18" charset="0"/>
            </a:endParaRP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Give everyone a minute to read through others’ responses a call out a few interesting responses that catch your eye.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3053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91264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r>
              <a:rPr lang="en-US" b="0" baseline="0"/>
              <a:t>Coaches will read the excerpt for the second time; there is no need to watch the video again. </a:t>
            </a:r>
          </a:p>
          <a:p>
            <a:pPr marL="169530" indent="-169530">
              <a:buFont typeface="Arial" panose="020B0604020202020204" pitchFamily="34" charset="0"/>
              <a:buChar char="•"/>
            </a:pPr>
            <a:endParaRPr lang="en-US" b="0" baseline="0"/>
          </a:p>
        </p:txBody>
      </p:sp>
    </p:spTree>
    <p:extLst>
      <p:ext uri="{BB962C8B-B14F-4D97-AF65-F5344CB8AC3E}">
        <p14:creationId xmlns:p14="http://schemas.microsoft.com/office/powerpoint/2010/main" val="2254159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53037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0830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42215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endParaRPr lang="en-US" b="0"/>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endParaRPr lang="en-US" b="0" baseline="0"/>
          </a:p>
          <a:p>
            <a:endParaRPr lang="en-US" b="0"/>
          </a:p>
        </p:txBody>
      </p:sp>
    </p:spTree>
    <p:extLst>
      <p:ext uri="{BB962C8B-B14F-4D97-AF65-F5344CB8AC3E}">
        <p14:creationId xmlns:p14="http://schemas.microsoft.com/office/powerpoint/2010/main" val="1911962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b="0"/>
              <a:t>Participants share their thinking</a:t>
            </a:r>
            <a:r>
              <a:rPr lang="en-US" b="1"/>
              <a:t>.</a:t>
            </a:r>
          </a:p>
          <a:p>
            <a:endParaRPr lang="en-US"/>
          </a:p>
          <a:p>
            <a:r>
              <a:rPr lang="en-US" b="1"/>
              <a:t>Facilitator talking points:</a:t>
            </a:r>
          </a:p>
          <a:p>
            <a:pPr marL="169530" indent="-169530">
              <a:buFont typeface="Arial" panose="020B0604020202020204" pitchFamily="34" charset="0"/>
              <a:buChar char="•"/>
            </a:pPr>
            <a:r>
              <a:rPr lang="en-US"/>
              <a:t>Ask a few states to share their thoughts on the connections between the two excerpts.</a:t>
            </a:r>
          </a:p>
          <a:p>
            <a:endParaRPr lang="en-US"/>
          </a:p>
          <a:p>
            <a:r>
              <a:rPr lang="en-US" b="1"/>
              <a:t>Facilitator notes:</a:t>
            </a:r>
          </a:p>
          <a:p>
            <a:endParaRPr lang="en-US"/>
          </a:p>
        </p:txBody>
      </p:sp>
    </p:spTree>
    <p:extLst>
      <p:ext uri="{BB962C8B-B14F-4D97-AF65-F5344CB8AC3E}">
        <p14:creationId xmlns:p14="http://schemas.microsoft.com/office/powerpoint/2010/main" val="2703254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63403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directions with them.</a:t>
            </a:r>
          </a:p>
          <a:p>
            <a:pPr marL="169530" indent="-169530">
              <a:buFont typeface="Arial" panose="020B0604020202020204" pitchFamily="34" charset="0"/>
              <a:buChar char="•"/>
            </a:pPr>
            <a:r>
              <a:rPr lang="en-US" b="0"/>
              <a:t>Show them where they can find the materials.</a:t>
            </a:r>
          </a:p>
          <a:p>
            <a:endParaRPr lang="en-US"/>
          </a:p>
          <a:p>
            <a:pPr defTabSz="913577">
              <a:defRPr/>
            </a:pPr>
            <a:r>
              <a:rPr lang="en-US" b="1"/>
              <a:t>Facilitator notes:</a:t>
            </a:r>
          </a:p>
          <a:p>
            <a:pPr marL="169530" indent="-169530">
              <a:buFont typeface="Arial" panose="020B0604020202020204" pitchFamily="34" charset="0"/>
              <a:buChar char="•"/>
            </a:pPr>
            <a:r>
              <a:rPr lang="en-US" b="0"/>
              <a:t>Participants will be divided into their home groups with two coaches. </a:t>
            </a:r>
          </a:p>
          <a:p>
            <a:pPr marL="169530" indent="-169530">
              <a:buFont typeface="Arial" panose="020B0604020202020204" pitchFamily="34" charset="0"/>
              <a:buChar char="•"/>
            </a:pPr>
            <a:r>
              <a:rPr lang="en-US" b="0"/>
              <a:t>Presenters should be available to</a:t>
            </a:r>
            <a:r>
              <a:rPr lang="en-US" b="0" baseline="0"/>
              <a:t> join breakout groups if questions arise. </a:t>
            </a:r>
          </a:p>
          <a:p>
            <a:pPr marL="169530" indent="-169530">
              <a:buFont typeface="Arial" panose="020B0604020202020204" pitchFamily="34" charset="0"/>
              <a:buChar char="•"/>
            </a:pPr>
            <a:r>
              <a:rPr lang="en-US" b="0" baseline="0"/>
              <a:t>Participants will remain in the team time for the following activity #10 – close read questions.</a:t>
            </a:r>
          </a:p>
          <a:p>
            <a:pPr marL="169530" indent="-169530">
              <a:buFont typeface="Arial" panose="020B0604020202020204" pitchFamily="34" charset="0"/>
              <a:buChar char="•"/>
            </a:pPr>
            <a:r>
              <a:rPr lang="en-US" b="0" baseline="0"/>
              <a:t>Be sure to review slides 37 and 38 before breaking into teams. </a:t>
            </a:r>
          </a:p>
          <a:p>
            <a:pPr marL="169530" indent="-169530">
              <a:buFont typeface="Arial" panose="020B0604020202020204" pitchFamily="34" charset="0"/>
              <a:buChar char="•"/>
            </a:pPr>
            <a:endParaRPr lang="en-US" b="0" baseline="0"/>
          </a:p>
        </p:txBody>
      </p:sp>
    </p:spTree>
    <p:extLst>
      <p:ext uri="{BB962C8B-B14F-4D97-AF65-F5344CB8AC3E}">
        <p14:creationId xmlns:p14="http://schemas.microsoft.com/office/powerpoint/2010/main" val="173870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a:latin typeface="Times New Roman" panose="02020603050405020304" pitchFamily="18" charset="0"/>
              </a:rPr>
              <a:t>Big idea</a:t>
            </a:r>
            <a:r>
              <a:rPr lang="en-US" altLang="en-US">
                <a:latin typeface="Times New Roman" panose="02020603050405020304" pitchFamily="18" charset="0"/>
              </a:rPr>
              <a:t>: Share the day’s agenda.</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talking points:</a:t>
            </a:r>
          </a:p>
          <a:p>
            <a:pPr marL="171717" indent="-171717">
              <a:spcBef>
                <a:spcPct val="0"/>
              </a:spcBef>
              <a:buFont typeface="Arial" panose="020B0604020202020204" pitchFamily="34" charset="0"/>
              <a:buChar char="•"/>
              <a:defRPr/>
            </a:pPr>
            <a:r>
              <a:rPr lang="en-US" altLang="en-US">
                <a:latin typeface="Times New Roman" panose="02020603050405020304" pitchFamily="18" charset="0"/>
              </a:rPr>
              <a:t>Stress to participants that this week’s institute focuses on language and literacy development. </a:t>
            </a:r>
          </a:p>
          <a:p>
            <a:pPr marL="171717" indent="-171717">
              <a:spcBef>
                <a:spcPct val="0"/>
              </a:spcBef>
              <a:buFont typeface="Arial" panose="020B0604020202020204" pitchFamily="34" charset="0"/>
              <a:buChar char="•"/>
              <a:defRPr/>
            </a:pPr>
            <a:r>
              <a:rPr lang="en-US" altLang="en-US">
                <a:latin typeface="Times New Roman" panose="02020603050405020304" pitchFamily="18" charset="0"/>
              </a:rPr>
              <a:t>Also, just like last week, content is best learned through reading, writing, and discussion.</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notes:</a:t>
            </a:r>
          </a:p>
          <a:p>
            <a:pPr>
              <a:defRPr/>
            </a:pPr>
            <a:endParaRPr lang="en-US" altLang="en-US">
              <a:latin typeface="Times New Roman" panose="02020603050405020304" pitchFamily="18" charset="0"/>
            </a:endParaRPr>
          </a:p>
          <a:p>
            <a:endParaRPr lang="en-US"/>
          </a:p>
        </p:txBody>
      </p:sp>
    </p:spTree>
    <p:extLst>
      <p:ext uri="{BB962C8B-B14F-4D97-AF65-F5344CB8AC3E}">
        <p14:creationId xmlns:p14="http://schemas.microsoft.com/office/powerpoint/2010/main" val="1955945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 Part 3 of the model lesson, students will be asked to apply what they have learned.</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 </a:t>
            </a:r>
          </a:p>
          <a:p>
            <a:pPr marL="285750" indent="-285750">
              <a:spcBef>
                <a:spcPct val="0"/>
              </a:spcBef>
              <a:buFont typeface="Arial" panose="020B0604020202020204" pitchFamily="34" charset="0"/>
              <a:buChar char="•"/>
              <a:defRPr/>
            </a:pPr>
            <a:r>
              <a:rPr lang="en-US" sz="1800" b="0" dirty="0">
                <a:effectLst/>
                <a:latin typeface="Times New Roman" panose="02020603050405020304" pitchFamily="18" charset="0"/>
              </a:rPr>
              <a:t>This slide gives a reminder of the features and importance of this part of the lesson.</a:t>
            </a:r>
            <a:endParaRPr lang="en-US" sz="1800" b="0" dirty="0">
              <a:effectLst/>
              <a:latin typeface="Segoe UI" panose="020B0502040204020203" pitchFamily="34" charset="0"/>
            </a:endParaRPr>
          </a:p>
          <a:p>
            <a:pPr marL="285750" indent="-285750">
              <a:spcBef>
                <a:spcPct val="0"/>
              </a:spcBef>
              <a:buFont typeface="Arial" panose="020B0604020202020204" pitchFamily="34" charset="0"/>
              <a:buChar char="•"/>
              <a:defRPr/>
            </a:pPr>
            <a:r>
              <a:rPr lang="en-US" sz="1800" dirty="0">
                <a:effectLst/>
                <a:latin typeface="Segoe UI" panose="020B0502040204020203" pitchFamily="34" charset="0"/>
              </a:rPr>
              <a:t>We’re ready now for you to reflect on all that you have learned. We have two activities that will allow you to share your understanding of poem but also share your feelings and reflections: </a:t>
            </a:r>
          </a:p>
          <a:p>
            <a:pPr marL="285750" indent="-285750">
              <a:spcBef>
                <a:spcPct val="0"/>
              </a:spcBef>
              <a:buFont typeface="Arial" panose="020B0604020202020204" pitchFamily="34" charset="0"/>
              <a:buChar char="•"/>
              <a:defRPr/>
            </a:pPr>
            <a:r>
              <a:rPr lang="en-US" sz="1800" dirty="0">
                <a:effectLst/>
                <a:latin typeface="Segoe UI" panose="020B0502040204020203" pitchFamily="34" charset="0"/>
              </a:rPr>
              <a:t>One activity will ask you to work with your team to create a visual representation of the poem using Jamboard.</a:t>
            </a:r>
          </a:p>
          <a:p>
            <a:pPr marL="285750" indent="-285750">
              <a:spcBef>
                <a:spcPct val="0"/>
              </a:spcBef>
              <a:buFont typeface="Arial" panose="020B0604020202020204" pitchFamily="34" charset="0"/>
              <a:buChar char="•"/>
              <a:defRPr/>
            </a:pPr>
            <a:r>
              <a:rPr lang="en-US" sz="1800" dirty="0">
                <a:effectLst/>
                <a:latin typeface="Segoe UI" panose="020B0502040204020203" pitchFamily="34" charset="0"/>
              </a:rPr>
              <a:t>A second activity we’ll do altogether to create a Word Cloud of our favorite words from the poem excerpts we studied today.</a:t>
            </a:r>
            <a:endParaRPr lang="en-US" altLang="en-US" b="0" dirty="0">
              <a:latin typeface="Times New Roman" panose="02020603050405020304" pitchFamily="18" charset="0"/>
            </a:endParaRPr>
          </a:p>
          <a:p>
            <a:pPr>
              <a:spcBef>
                <a:spcPct val="0"/>
              </a:spcBef>
            </a:pPr>
            <a:endParaRPr lang="en-US" altLang="en-US" b="0" dirty="0">
              <a:latin typeface="Times New Roman" panose="02020603050405020304" pitchFamily="18" charset="0"/>
            </a:endParaRPr>
          </a:p>
          <a:p>
            <a:pPr>
              <a:spcBef>
                <a:spcPct val="0"/>
              </a:spcBef>
              <a:defRPr/>
            </a:pPr>
            <a:endParaRPr lang="en-US" altLang="en-US" dirty="0">
              <a:solidFill>
                <a:srgbClr val="000000"/>
              </a:solidFill>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a:spcBef>
                <a:spcPct val="0"/>
              </a:spcBef>
            </a:pPr>
            <a:r>
              <a:rPr lang="en-US" altLang="en-US" b="0" dirty="0">
                <a:latin typeface="Times New Roman" panose="02020603050405020304" pitchFamily="18" charset="0"/>
              </a:rPr>
              <a:t>No need to talk through the talking points from Week 1. This slide just gives a quick reminder as you briefly introduce the next two activities. </a:t>
            </a:r>
          </a:p>
          <a:p>
            <a:pPr>
              <a:spcBef>
                <a:spcPct val="0"/>
              </a:spcBef>
              <a:defRP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79949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150B703-E3CE-0E43-B84C-3D7B4029240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C182207E-047C-DB46-8FF9-8934D462D5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62047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Announce the Team Time.</a:t>
            </a:r>
          </a:p>
          <a:p>
            <a:endParaRPr lang="en-US"/>
          </a:p>
          <a:p>
            <a:r>
              <a:rPr lang="en-US" b="1"/>
              <a:t>Facilitator talking points:</a:t>
            </a:r>
          </a:p>
          <a:p>
            <a:pPr marL="169530" indent="-169530">
              <a:buFont typeface="Arial" panose="020B0604020202020204" pitchFamily="34" charset="0"/>
              <a:buChar char="•"/>
            </a:pPr>
            <a:r>
              <a:rPr lang="en-US" b="0"/>
              <a:t>Remind participants that their coaches will review the complete directions with them.</a:t>
            </a:r>
          </a:p>
          <a:p>
            <a:pPr marL="169530" indent="-169530">
              <a:buFont typeface="Arial" panose="020B0604020202020204" pitchFamily="34" charset="0"/>
              <a:buChar char="•"/>
            </a:pPr>
            <a:r>
              <a:rPr lang="en-US" b="0"/>
              <a:t>Show them where they can find the materials.</a:t>
            </a:r>
          </a:p>
          <a:p>
            <a:endParaRPr lang="en-US"/>
          </a:p>
          <a:p>
            <a:r>
              <a:rPr lang="en-US" b="1"/>
              <a:t>Facilitator notes:</a:t>
            </a:r>
          </a:p>
          <a:p>
            <a:pPr marL="169530" indent="-169530">
              <a:buFont typeface="Arial" panose="020B0604020202020204" pitchFamily="34" charset="0"/>
              <a:buChar char="•"/>
            </a:pPr>
            <a:r>
              <a:rPr lang="en-US" b="0"/>
              <a:t>Participants will be divided into breakout groups with coaches.</a:t>
            </a:r>
          </a:p>
          <a:p>
            <a:pPr marL="169530" indent="-169530">
              <a:buFont typeface="Arial" panose="020B0604020202020204" pitchFamily="34" charset="0"/>
              <a:buChar char="•"/>
            </a:pPr>
            <a:r>
              <a:rPr lang="en-US" b="0"/>
              <a:t>Presenters</a:t>
            </a:r>
            <a:r>
              <a:rPr lang="en-US" b="0" baseline="0"/>
              <a:t> should be prepared to join breakout groups if questions arise. </a:t>
            </a:r>
            <a:endParaRPr lang="en-US" b="0"/>
          </a:p>
        </p:txBody>
      </p:sp>
    </p:spTree>
    <p:extLst>
      <p:ext uri="{BB962C8B-B14F-4D97-AF65-F5344CB8AC3E}">
        <p14:creationId xmlns:p14="http://schemas.microsoft.com/office/powerpoint/2010/main" val="1077352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150B703-E3CE-0E43-B84C-3D7B4029240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C182207E-047C-DB46-8FF9-8934D462D5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482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9950FA4-18D8-DA4C-8C2E-4D54A40EC5C1}"/>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8EA507E-B85C-664F-9632-17EB3452A87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b="1" dirty="0">
                <a:latin typeface="Times New Roman" panose="02020603050405020304" pitchFamily="18" charset="0"/>
              </a:rPr>
              <a:t>Big idea</a:t>
            </a:r>
            <a:r>
              <a:rPr lang="en-US" altLang="en-US" dirty="0">
                <a:latin typeface="Times New Roman" panose="02020603050405020304" pitchFamily="18" charset="0"/>
              </a:rPr>
              <a:t>: Participants create a Word Cloud together. </a:t>
            </a:r>
            <a:endParaRPr lang="en-US" altLang="en-US" b="1" dirty="0">
              <a:latin typeface="Times New Roman" panose="02020603050405020304" pitchFamily="18" charset="0"/>
            </a:endParaRP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talking points:</a:t>
            </a:r>
            <a:endParaRPr lang="en-US" altLang="en-US" u="sng" dirty="0"/>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Ask participants to take a moment and enter their favorite words from the poem.</a:t>
            </a:r>
          </a:p>
          <a:p>
            <a:pPr marL="169530" marR="0" lvl="0" indent="-169530" algn="l" defTabSz="923925"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dirty="0">
                <a:latin typeface="Times New Roman" panose="02020603050405020304" pitchFamily="18" charset="0"/>
              </a:rPr>
              <a:t>Participants can find the complete poem Participant Materials, Activity 12.</a:t>
            </a:r>
          </a:p>
          <a:p>
            <a:pPr marL="169530" indent="-169530">
              <a:lnSpc>
                <a:spcPct val="100000"/>
              </a:lnSpc>
              <a:spcBef>
                <a:spcPts val="0"/>
              </a:spcBef>
              <a:spcAft>
                <a:spcPts val="0"/>
              </a:spcAft>
              <a:buFont typeface="Arial" panose="020B0604020202020204" pitchFamily="34" charset="0"/>
              <a:buChar char="•"/>
            </a:pPr>
            <a:r>
              <a:rPr lang="en-US" altLang="en-US" dirty="0">
                <a:latin typeface="Times New Roman" panose="02020603050405020304" pitchFamily="18" charset="0"/>
              </a:rPr>
              <a:t>Direct participants’ attention to the questions in the Participant Materials, Activity 12.</a:t>
            </a:r>
          </a:p>
          <a:p>
            <a:pPr>
              <a:lnSpc>
                <a:spcPct val="100000"/>
              </a:lnSpc>
              <a:spcBef>
                <a:spcPts val="0"/>
              </a:spcBef>
              <a:spcAft>
                <a:spcPts val="0"/>
              </a:spcAft>
            </a:pPr>
            <a:endParaRPr lang="en-US" altLang="en-US" b="1" dirty="0">
              <a:latin typeface="Times New Roman" panose="02020603050405020304" pitchFamily="18" charset="0"/>
            </a:endParaRPr>
          </a:p>
          <a:p>
            <a:pPr>
              <a:lnSpc>
                <a:spcPct val="100000"/>
              </a:lnSpc>
              <a:spcBef>
                <a:spcPts val="0"/>
              </a:spcBef>
              <a:spcAft>
                <a:spcPts val="0"/>
              </a:spcAft>
            </a:pPr>
            <a:r>
              <a:rPr lang="en-US" altLang="en-US" b="1" dirty="0">
                <a:latin typeface="Times New Roman" panose="02020603050405020304" pitchFamily="18" charset="0"/>
              </a:rPr>
              <a:t>Facilitator notes: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Once the words are in and the Word Cloud emerges, reflect on how the words reflect the poem's meaning.</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Stop screen share of PPT to show Word Cloud. Once the Word Cloud is finished, give participants a moment to look at the Word Cloud and reflect on the two questions.</a:t>
            </a:r>
          </a:p>
          <a:p>
            <a:pPr marL="169530" indent="-169530" defTabSz="913577">
              <a:lnSpc>
                <a:spcPct val="100000"/>
              </a:lnSpc>
              <a:spcBef>
                <a:spcPts val="0"/>
              </a:spcBef>
              <a:spcAft>
                <a:spcPts val="0"/>
              </a:spcAft>
              <a:buFont typeface="Arial" panose="020B0604020202020204" pitchFamily="34" charset="0"/>
              <a:buChar char="•"/>
              <a:defRPr/>
            </a:pPr>
            <a:r>
              <a:rPr lang="en-US" altLang="en-US" dirty="0">
                <a:latin typeface="Times New Roman" panose="02020603050405020304" pitchFamily="18" charset="0"/>
              </a:rPr>
              <a:t>After a few minutes, resume sharing the PPT and move to next slide. </a:t>
            </a:r>
          </a:p>
          <a:p>
            <a:pPr>
              <a:lnSpc>
                <a:spcPct val="100000"/>
              </a:lnSpc>
              <a:spcBef>
                <a:spcPts val="0"/>
              </a:spcBef>
              <a:spcAft>
                <a:spcPts val="0"/>
              </a:spcAft>
            </a:pPr>
            <a:endParaRPr lang="en-US" altLang="en-US" b="1" dirty="0">
              <a:latin typeface="Times New Roman" panose="02020603050405020304" pitchFamily="18" charset="0"/>
            </a:endParaRPr>
          </a:p>
          <a:p>
            <a:pPr>
              <a:buFontTx/>
              <a:buChar char="•"/>
            </a:pPr>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630110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b="0" dirty="0"/>
              <a:t>Participants share their thinking</a:t>
            </a:r>
            <a:r>
              <a:rPr lang="en-US" b="1" dirty="0"/>
              <a:t>.</a:t>
            </a:r>
          </a:p>
          <a:p>
            <a:endParaRPr lang="en-US" dirty="0"/>
          </a:p>
          <a:p>
            <a:r>
              <a:rPr lang="en-US" b="1" dirty="0"/>
              <a:t>Facilitator talking points:</a:t>
            </a:r>
          </a:p>
          <a:p>
            <a:pPr marL="171450" indent="-171450">
              <a:buFont typeface="Arial" panose="020B0604020202020204" pitchFamily="34" charset="0"/>
              <a:buChar char="•"/>
            </a:pPr>
            <a:r>
              <a:rPr lang="en-US" dirty="0"/>
              <a:t>Ask for participants to share their thoughts in the chat.</a:t>
            </a:r>
          </a:p>
          <a:p>
            <a:endParaRPr lang="en-US" dirty="0"/>
          </a:p>
          <a:p>
            <a:r>
              <a:rPr lang="en-US" b="1" dirty="0"/>
              <a:t>Facilitator notes:</a:t>
            </a:r>
          </a:p>
          <a:p>
            <a:r>
              <a:rPr lang="en-US" dirty="0"/>
              <a:t>Resume sharing the PPT from this slide. </a:t>
            </a:r>
          </a:p>
        </p:txBody>
      </p:sp>
    </p:spTree>
    <p:extLst>
      <p:ext uri="{BB962C8B-B14F-4D97-AF65-F5344CB8AC3E}">
        <p14:creationId xmlns:p14="http://schemas.microsoft.com/office/powerpoint/2010/main" val="3555536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a:latin typeface="Times New Roman" panose="02020603050405020304" pitchFamily="18" charset="0"/>
              </a:rPr>
              <a:t>Big idea</a:t>
            </a:r>
            <a:r>
              <a:rPr lang="en-US" altLang="en-US">
                <a:latin typeface="Times New Roman" panose="02020603050405020304" pitchFamily="18" charset="0"/>
              </a:rPr>
              <a:t>: Review</a:t>
            </a:r>
            <a:r>
              <a:rPr lang="en-US" altLang="en-US" baseline="0">
                <a:latin typeface="Times New Roman" panose="02020603050405020304" pitchFamily="18" charset="0"/>
              </a:rPr>
              <a:t> the activities from the lesson.</a:t>
            </a:r>
          </a:p>
          <a:p>
            <a:pPr>
              <a:spcBef>
                <a:spcPct val="0"/>
              </a:spcBef>
            </a:pPr>
            <a:endParaRPr lang="en-US" altLang="en-US" b="1">
              <a:latin typeface="Times New Roman" panose="02020603050405020304" pitchFamily="18" charset="0"/>
            </a:endParaRPr>
          </a:p>
          <a:p>
            <a:pPr>
              <a:spcBef>
                <a:spcPct val="0"/>
              </a:spcBef>
            </a:pPr>
            <a:r>
              <a:rPr lang="en-US" altLang="en-US" b="1">
                <a:latin typeface="Times New Roman" panose="02020603050405020304" pitchFamily="18" charset="0"/>
              </a:rPr>
              <a:t>Facilitator talking points:</a:t>
            </a:r>
          </a:p>
          <a:p>
            <a:pPr marL="169530" indent="-169530">
              <a:spcBef>
                <a:spcPct val="0"/>
              </a:spcBef>
              <a:buFont typeface="Arial" panose="020B0604020202020204" pitchFamily="34" charset="0"/>
              <a:buChar char="•"/>
            </a:pPr>
            <a:r>
              <a:rPr lang="en-US" altLang="en-US" b="0">
                <a:latin typeface="Times New Roman" panose="02020603050405020304" pitchFamily="18" charset="0"/>
              </a:rPr>
              <a:t>Briefly</a:t>
            </a:r>
            <a:r>
              <a:rPr lang="en-US" altLang="en-US" b="0" baseline="0">
                <a:latin typeface="Times New Roman" panose="02020603050405020304" pitchFamily="18" charset="0"/>
              </a:rPr>
              <a:t> review the activities from the lesson.</a:t>
            </a:r>
          </a:p>
          <a:p>
            <a:pPr marL="169530" indent="-169530" defTabSz="913577">
              <a:spcBef>
                <a:spcPct val="0"/>
              </a:spcBef>
              <a:buFont typeface="Arial" panose="020B0604020202020204" pitchFamily="34" charset="0"/>
              <a:buChar char="•"/>
              <a:defRPr/>
            </a:pPr>
            <a:r>
              <a:rPr lang="en-US"/>
              <a:t>There’s a recap of the lesson in your Participant Materials.</a:t>
            </a:r>
          </a:p>
          <a:p>
            <a:pPr marL="169530" indent="-169530">
              <a:spcBef>
                <a:spcPct val="0"/>
              </a:spcBef>
              <a:buFont typeface="Arial" panose="020B0604020202020204" pitchFamily="34" charset="0"/>
              <a:buChar char="•"/>
            </a:pPr>
            <a:endParaRPr lang="en-US" altLang="en-US" b="0" baseline="0">
              <a:latin typeface="Times New Roman" panose="02020603050405020304" pitchFamily="18" charset="0"/>
            </a:endParaRPr>
          </a:p>
          <a:p>
            <a:pPr>
              <a:spcBef>
                <a:spcPct val="0"/>
              </a:spcBef>
            </a:pPr>
            <a:endParaRPr lang="en-US" altLang="en-US" b="1">
              <a:latin typeface="Times New Roman" panose="02020603050405020304" pitchFamily="18" charset="0"/>
            </a:endParaRPr>
          </a:p>
          <a:p>
            <a:pPr>
              <a:spcBef>
                <a:spcPct val="0"/>
              </a:spcBef>
            </a:pPr>
            <a:r>
              <a:rPr lang="en-US" altLang="en-US" b="1">
                <a:latin typeface="Times New Roman" panose="02020603050405020304" pitchFamily="18" charset="0"/>
              </a:rPr>
              <a:t>Facilitator notes:</a:t>
            </a:r>
          </a:p>
          <a:p>
            <a:endParaRPr lang="en-US"/>
          </a:p>
        </p:txBody>
      </p:sp>
    </p:spTree>
    <p:extLst>
      <p:ext uri="{BB962C8B-B14F-4D97-AF65-F5344CB8AC3E}">
        <p14:creationId xmlns:p14="http://schemas.microsoft.com/office/powerpoint/2010/main" val="41603628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latin typeface="Times New Roman" panose="02020603050405020304" pitchFamily="18" charset="0"/>
              </a:rPr>
              <a:t>Big idea</a:t>
            </a:r>
            <a:r>
              <a:rPr lang="en-US" altLang="en-US">
                <a:latin typeface="Times New Roman" panose="02020603050405020304" pitchFamily="18" charset="0"/>
              </a:rPr>
              <a:t>: </a:t>
            </a:r>
            <a:r>
              <a:rPr lang="en-US" altLang="en-US" b="0">
                <a:latin typeface="Calibri" panose="020F0502020204030204" pitchFamily="34" charset="0"/>
              </a:rPr>
              <a:t>Have participants reflect on the pedagogies and structures addressed and have them think about how they might use them in their context.</a:t>
            </a:r>
          </a:p>
          <a:p>
            <a:endParaRPr lang="en-US" altLang="en-US" b="1">
              <a:latin typeface="Calibri" panose="020F0502020204030204" pitchFamily="34" charset="0"/>
            </a:endParaRPr>
          </a:p>
          <a:p>
            <a:r>
              <a:rPr lang="en-US" altLang="en-US" b="1">
                <a:latin typeface="Calibri" panose="020F0502020204030204" pitchFamily="34" charset="0"/>
              </a:rPr>
              <a:t>Facilitator talking points:</a:t>
            </a:r>
          </a:p>
          <a:p>
            <a:pPr marL="171717" indent="-171717">
              <a:buFont typeface="Arial" panose="020B0604020202020204" pitchFamily="34" charset="0"/>
              <a:buChar char="•"/>
            </a:pPr>
            <a:r>
              <a:rPr lang="en-US" altLang="en-US" b="0">
                <a:latin typeface="Calibri" panose="020F0502020204030204" pitchFamily="34" charset="0"/>
              </a:rPr>
              <a:t>Give participants time to write a response to the prompt. (5 minutes)</a:t>
            </a:r>
          </a:p>
          <a:p>
            <a:pPr marL="171717" indent="-171717">
              <a:buFont typeface="Arial" panose="020B0604020202020204" pitchFamily="34" charset="0"/>
              <a:buChar char="•"/>
            </a:pPr>
            <a:r>
              <a:rPr lang="en-US" altLang="en-US" b="0">
                <a:latin typeface="Calibri" panose="020F0502020204030204" pitchFamily="34" charset="0"/>
              </a:rPr>
              <a:t>Then, have them share in team time some of their main points. (15 minutes)</a:t>
            </a:r>
          </a:p>
          <a:p>
            <a:endParaRPr lang="en-US" altLang="en-US" b="0">
              <a:latin typeface="Calibri" panose="020F0502020204030204" pitchFamily="34" charset="0"/>
            </a:endParaRPr>
          </a:p>
          <a:p>
            <a:pPr defTabSz="925363">
              <a:defRPr/>
            </a:pPr>
            <a:r>
              <a:rPr lang="en-US" altLang="en-US" b="1">
                <a:latin typeface="Calibri" panose="020F0502020204030204" pitchFamily="34" charset="0"/>
              </a:rPr>
              <a:t>Facilitator notes:</a:t>
            </a:r>
          </a:p>
          <a:p>
            <a:endParaRPr lang="en-US" altLang="en-US" b="1">
              <a:latin typeface="Calibri" panose="020F0502020204030204" pitchFamily="34" charset="0"/>
            </a:endParaRPr>
          </a:p>
        </p:txBody>
      </p:sp>
    </p:spTree>
    <p:extLst>
      <p:ext uri="{BB962C8B-B14F-4D97-AF65-F5344CB8AC3E}">
        <p14:creationId xmlns:p14="http://schemas.microsoft.com/office/powerpoint/2010/main" val="1227745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latin typeface="Times New Roman" panose="02020603050405020304" pitchFamily="18" charset="0"/>
              </a:rPr>
              <a:t>Big idea</a:t>
            </a:r>
            <a:r>
              <a:rPr lang="en-US" altLang="en-US">
                <a:latin typeface="Times New Roman" panose="02020603050405020304" pitchFamily="18" charset="0"/>
              </a:rPr>
              <a:t>: </a:t>
            </a:r>
            <a:r>
              <a:rPr lang="en-US" altLang="en-US" b="0">
                <a:latin typeface="Calibri" panose="020F0502020204030204" pitchFamily="34" charset="0"/>
              </a:rPr>
              <a:t>Team debrief.</a:t>
            </a:r>
          </a:p>
          <a:p>
            <a:endParaRPr lang="en-US" altLang="en-US" b="0">
              <a:latin typeface="Calibri" panose="020F0502020204030204" pitchFamily="34" charset="0"/>
            </a:endParaRPr>
          </a:p>
          <a:p>
            <a:r>
              <a:rPr lang="en-US" altLang="en-US" b="1">
                <a:latin typeface="Calibri" panose="020F0502020204030204" pitchFamily="34" charset="0"/>
              </a:rPr>
              <a:t>Facilitator talking points:</a:t>
            </a:r>
          </a:p>
          <a:p>
            <a:endParaRPr lang="en-US" altLang="en-US" b="1">
              <a:latin typeface="Calibri" panose="020F0502020204030204" pitchFamily="34" charset="0"/>
            </a:endParaRPr>
          </a:p>
          <a:p>
            <a:pPr defTabSz="925363">
              <a:defRPr/>
            </a:pPr>
            <a:r>
              <a:rPr lang="en-US" altLang="en-US" b="1">
                <a:latin typeface="Calibri" panose="020F0502020204030204" pitchFamily="34" charset="0"/>
              </a:rPr>
              <a:t>Facilitator notes:</a:t>
            </a:r>
          </a:p>
          <a:p>
            <a:pPr marL="171717" indent="-171717" defTabSz="925363">
              <a:buFont typeface="Arial" panose="020B0604020202020204" pitchFamily="34" charset="0"/>
              <a:buChar char="•"/>
              <a:defRPr/>
            </a:pPr>
            <a:r>
              <a:rPr lang="en-US" altLang="en-US">
                <a:latin typeface="Times New Roman" panose="02020603050405020304" pitchFamily="18" charset="0"/>
              </a:rPr>
              <a:t>Ask representatives from a selection of the teams to share their examples.</a:t>
            </a:r>
          </a:p>
          <a:p>
            <a:pPr marL="171717" indent="-171717" defTabSz="925363">
              <a:buFont typeface="Arial" panose="020B0604020202020204" pitchFamily="34" charset="0"/>
              <a:buChar char="•"/>
              <a:defRPr/>
            </a:pPr>
            <a:r>
              <a:rPr lang="en-US" altLang="en-US">
                <a:latin typeface="Times New Roman" panose="02020603050405020304" pitchFamily="18" charset="0"/>
              </a:rPr>
              <a:t>Ask if anyone else would like to share.</a:t>
            </a:r>
          </a:p>
          <a:p>
            <a:endParaRPr lang="en-US"/>
          </a:p>
        </p:txBody>
      </p:sp>
    </p:spTree>
    <p:extLst>
      <p:ext uri="{BB962C8B-B14F-4D97-AF65-F5344CB8AC3E}">
        <p14:creationId xmlns:p14="http://schemas.microsoft.com/office/powerpoint/2010/main" val="12719597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E8DE198-65EA-8740-9ECD-055004D932E1}"/>
              </a:ext>
            </a:extLst>
          </p:cNvPr>
          <p:cNvSpPr>
            <a:spLocks noGrp="1" noRot="1" noChangeAspect="1" noChangeArrowheads="1" noTextEdit="1"/>
          </p:cNvSpPr>
          <p:nvPr>
            <p:ph type="sldImg"/>
          </p:nvPr>
        </p:nvSpPr>
        <p:spPr>
          <a:xfrm>
            <a:off x="1116013" y="822325"/>
            <a:ext cx="4584700" cy="3438525"/>
          </a:xfrm>
          <a:ln/>
        </p:spPr>
      </p:sp>
      <p:sp>
        <p:nvSpPr>
          <p:cNvPr id="13314" name="Notes Placeholder 2">
            <a:extLst>
              <a:ext uri="{FF2B5EF4-FFF2-40B4-BE49-F238E27FC236}">
                <a16:creationId xmlns:a16="http://schemas.microsoft.com/office/drawing/2014/main" id="{37395B93-5DB3-C946-8A58-94075A63F15A}"/>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question.</a:t>
            </a:r>
          </a:p>
          <a:p>
            <a:pPr>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69530" indent="-16953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We’d love to hear, in just a word or phrase, about what you want to implement when you return to the classroom.</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69530" indent="-169530">
              <a:spcBef>
                <a:spcPts val="0"/>
              </a:spcBef>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Presenters:</a:t>
            </a:r>
            <a:r>
              <a:rPr lang="en-US" altLang="en-US" b="0" baseline="0" dirty="0">
                <a:latin typeface="Times New Roman" panose="02020603050405020304" pitchFamily="18" charset="0"/>
                <a:cs typeface="Times New Roman" panose="02020603050405020304" pitchFamily="18" charset="0"/>
              </a:rPr>
              <a:t> review responses and summarize as they come through.</a:t>
            </a: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73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a:latin typeface="Times New Roman" panose="02020603050405020304" pitchFamily="18" charset="0"/>
              </a:rPr>
              <a:t>Big idea</a:t>
            </a:r>
            <a:r>
              <a:rPr lang="en-US" altLang="en-US">
                <a:latin typeface="Times New Roman" panose="02020603050405020304" pitchFamily="18" charset="0"/>
              </a:rPr>
              <a:t>: Poll to provide opportunity to hear from participants.</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talking points:</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Read the options aloud to participants.</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[After answers are in, let participants know that…] Our lesson today is focused on a poem. . .one for the history books!</a:t>
            </a:r>
          </a:p>
          <a:p>
            <a:pPr>
              <a:spcBef>
                <a:spcPct val="0"/>
              </a:spcBef>
              <a:defRPr/>
            </a:pPr>
            <a:endParaRPr lang="en-US" altLang="en-US" b="1">
              <a:latin typeface="Times New Roman" panose="02020603050405020304" pitchFamily="18" charset="0"/>
            </a:endParaRPr>
          </a:p>
          <a:p>
            <a:pPr>
              <a:spcBef>
                <a:spcPct val="0"/>
              </a:spcBef>
              <a:defRPr/>
            </a:pPr>
            <a:r>
              <a:rPr lang="en-US" altLang="en-US" b="1">
                <a:latin typeface="Times New Roman" panose="02020603050405020304" pitchFamily="18" charset="0"/>
              </a:rPr>
              <a:t>Facilitator notes:</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Read the questions and answer choices and give participants a minutes or so to respond.</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Participants will see a box appear on their screen where they should be able to choose their response. </a:t>
            </a:r>
          </a:p>
          <a:p>
            <a:pPr marL="169530" indent="-169530">
              <a:spcBef>
                <a:spcPct val="0"/>
              </a:spcBef>
              <a:buFont typeface="Arial" panose="020B0604020202020204" pitchFamily="34" charset="0"/>
              <a:buChar char="•"/>
              <a:defRPr/>
            </a:pPr>
            <a:r>
              <a:rPr lang="en-US" altLang="en-US">
                <a:latin typeface="Times New Roman" panose="02020603050405020304" pitchFamily="18" charset="0"/>
              </a:rPr>
              <a:t>See if anyone wants to share their reasons why they do or why they never have.</a:t>
            </a:r>
          </a:p>
          <a:p>
            <a:pPr>
              <a:spcBef>
                <a:spcPct val="0"/>
              </a:spcBef>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3713344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7660336B-716B-434E-9027-905F931A9EA2}"/>
              </a:ext>
            </a:extLst>
          </p:cNvPr>
          <p:cNvSpPr>
            <a:spLocks noGrp="1" noRot="1" noChangeAspect="1" noChangeArrowheads="1" noTextEdit="1"/>
          </p:cNvSpPr>
          <p:nvPr>
            <p:ph type="sldImg"/>
          </p:nvPr>
        </p:nvSpPr>
        <p:spPr>
          <a:ln/>
        </p:spPr>
      </p:sp>
      <p:sp>
        <p:nvSpPr>
          <p:cNvPr id="219139" name="Notes Placeholder 2">
            <a:extLst>
              <a:ext uri="{FF2B5EF4-FFF2-40B4-BE49-F238E27FC236}">
                <a16:creationId xmlns:a16="http://schemas.microsoft.com/office/drawing/2014/main" id="{CB4C3066-7EE7-8745-9A07-CDB8406370F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137605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b="0" dirty="0">
                <a:latin typeface="Times New Roman" panose="02020603050405020304" pitchFamily="18" charset="0"/>
                <a:cs typeface="Times New Roman" panose="02020603050405020304" pitchFamily="18" charset="0"/>
              </a:rPr>
              <a:t>Address any</a:t>
            </a:r>
            <a:r>
              <a:rPr lang="en-US" altLang="en-US" b="0" baseline="0" dirty="0">
                <a:latin typeface="Times New Roman" panose="02020603050405020304" pitchFamily="18" charset="0"/>
                <a:cs typeface="Times New Roman" panose="02020603050405020304" pitchFamily="18" charset="0"/>
              </a:rPr>
              <a:t> remaining questions and prepare participants for the next session.</a:t>
            </a:r>
            <a:endParaRPr lang="en-US" altLang="en-US" b="0"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69530" indent="-16953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Ask for any remaining questions.</a:t>
            </a:r>
          </a:p>
          <a:p>
            <a:pPr marL="169530" indent="-16953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Review</a:t>
            </a:r>
            <a:r>
              <a:rPr lang="en-US" altLang="en-US" baseline="0" dirty="0">
                <a:latin typeface="Times New Roman" panose="02020603050405020304" pitchFamily="18" charset="0"/>
                <a:cs typeface="Times New Roman" panose="02020603050405020304" pitchFamily="18" charset="0"/>
              </a:rPr>
              <a:t> next session day and time. </a:t>
            </a:r>
            <a:endParaRPr lang="en-US" altLang="en-US"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69530" indent="-169530">
              <a:buFont typeface="Arial" panose="020B0604020202020204" pitchFamily="34" charset="0"/>
              <a:buChar char="•"/>
            </a:pPr>
            <a:r>
              <a:rPr lang="en-US" dirty="0"/>
              <a:t>Address any</a:t>
            </a:r>
            <a:r>
              <a:rPr lang="en-US" baseline="0" dirty="0"/>
              <a:t> questions that come through the chat box. </a:t>
            </a:r>
            <a:endParaRPr lang="en-US" dirty="0"/>
          </a:p>
        </p:txBody>
      </p:sp>
    </p:spTree>
    <p:extLst>
      <p:ext uri="{BB962C8B-B14F-4D97-AF65-F5344CB8AC3E}">
        <p14:creationId xmlns:p14="http://schemas.microsoft.com/office/powerpoint/2010/main" val="2699132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a:latin typeface="Times New Roman" panose="02020603050405020304" pitchFamily="18" charset="0"/>
            </a:endParaRPr>
          </a:p>
        </p:txBody>
      </p:sp>
    </p:spTree>
    <p:extLst>
      <p:ext uri="{BB962C8B-B14F-4D97-AF65-F5344CB8AC3E}">
        <p14:creationId xmlns:p14="http://schemas.microsoft.com/office/powerpoint/2010/main" val="370208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870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74F725D-5FFB-6042-A7ED-41831D8BC22C}"/>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A9CAF627-96D4-814C-93ED-CAFC4FB3FF4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Today’s model lesson is based on the poem by Amanda Gorman, “</a:t>
            </a:r>
            <a:r>
              <a:rPr lang="en-US" altLang="en-US" i="0" dirty="0">
                <a:latin typeface="Times New Roman" panose="02020603050405020304" pitchFamily="18" charset="0"/>
              </a:rPr>
              <a:t>The Hill We Climb.“</a:t>
            </a:r>
          </a:p>
          <a:p>
            <a:pPr>
              <a:spcBef>
                <a:spcPct val="0"/>
              </a:spcBef>
            </a:pPr>
            <a:endParaRPr lang="en-US" altLang="en-US" i="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marL="169530" indent="-169530">
              <a:spcBef>
                <a:spcPct val="0"/>
              </a:spcBef>
              <a:buFont typeface="Arial" panose="020B0604020202020204" pitchFamily="34" charset="0"/>
              <a:buChar char="•"/>
            </a:pPr>
            <a:r>
              <a:rPr lang="en-US" altLang="en-US" b="0" dirty="0">
                <a:latin typeface="Times New Roman" panose="02020603050405020304" pitchFamily="18" charset="0"/>
              </a:rPr>
              <a:t>This lesson comes from Hanna Schlosser, an adult educator from PA. </a:t>
            </a:r>
          </a:p>
          <a:p>
            <a:pPr marL="169530" indent="-169530">
              <a:spcBef>
                <a:spcPct val="0"/>
              </a:spcBef>
              <a:buFont typeface="Arial" panose="020B0604020202020204" pitchFamily="34" charset="0"/>
              <a:buChar char="•"/>
            </a:pPr>
            <a:r>
              <a:rPr lang="en-US" altLang="en-US" b="0" dirty="0">
                <a:latin typeface="Times New Roman" panose="02020603050405020304" pitchFamily="18" charset="0"/>
              </a:rPr>
              <a:t>She designed this lesson and used it with her intermediate students and a mixed class of low-intermediates and intermediate students. </a:t>
            </a:r>
          </a:p>
          <a:p>
            <a:pPr marL="169530" indent="-169530">
              <a:spcBef>
                <a:spcPct val="0"/>
              </a:spcBef>
              <a:buFont typeface="Arial" panose="020B0604020202020204" pitchFamily="34" charset="0"/>
              <a:buChar char="•"/>
            </a:pPr>
            <a:r>
              <a:rPr lang="en-US" altLang="en-US" b="0" dirty="0">
                <a:latin typeface="Times New Roman" panose="02020603050405020304" pitchFamily="18" charset="0"/>
              </a:rPr>
              <a:t>We have made some modest modifications, given that we are presenting this lesson virtually.</a:t>
            </a:r>
          </a:p>
          <a:p>
            <a:pPr marL="171717" indent="-171717" defTabSz="913577">
              <a:spcBef>
                <a:spcPct val="0"/>
              </a:spcBef>
              <a:buFont typeface="Arial" panose="020B0604020202020204" pitchFamily="34" charset="0"/>
              <a:buChar char="•"/>
              <a:defRPr/>
            </a:pPr>
            <a:r>
              <a:rPr lang="en-US" altLang="en-US" dirty="0">
                <a:solidFill>
                  <a:srgbClr val="FF0000"/>
                </a:solidFill>
                <a:latin typeface="Times New Roman" panose="02020603050405020304" pitchFamily="18" charset="0"/>
              </a:rPr>
              <a:t>Although this lesson is aimed at low intermediate ELs, many of these scaffolds and supports are modeled after the </a:t>
            </a:r>
            <a:r>
              <a:rPr lang="en-US" altLang="en-US" i="1" dirty="0">
                <a:solidFill>
                  <a:srgbClr val="FF0000"/>
                </a:solidFill>
                <a:latin typeface="Times New Roman" panose="02020603050405020304" pitchFamily="18" charset="0"/>
              </a:rPr>
              <a:t>Gettysburg Address</a:t>
            </a:r>
            <a:r>
              <a:rPr lang="en-US" altLang="en-US" dirty="0">
                <a:solidFill>
                  <a:srgbClr val="FF0000"/>
                </a:solidFill>
                <a:latin typeface="Times New Roman" panose="02020603050405020304" pitchFamily="18" charset="0"/>
              </a:rPr>
              <a:t> lesson. </a:t>
            </a:r>
            <a:endParaRPr lang="en-US" altLang="en-US" b="0" dirty="0">
              <a:latin typeface="Times New Roman" panose="02020603050405020304" pitchFamily="18" charset="0"/>
            </a:endParaRP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marL="169530" indent="-169530" defTabSz="913577">
              <a:spcBef>
                <a:spcPct val="0"/>
              </a:spcBef>
              <a:buFont typeface="Arial" panose="020B0604020202020204" pitchFamily="34" charset="0"/>
              <a:buChar char="•"/>
              <a:defRPr/>
            </a:pPr>
            <a:r>
              <a:rPr lang="en-US" altLang="en-US" dirty="0">
                <a:latin typeface="Times New Roman" panose="02020603050405020304" pitchFamily="18" charset="0"/>
              </a:rPr>
              <a:t>This is not an appropriate lesson for pre-literate non-English speakers. Those students need a class with special materials. They will not be ready to understand the “</a:t>
            </a:r>
            <a:r>
              <a:rPr lang="en-US" altLang="en-US" i="0" dirty="0">
                <a:latin typeface="Times New Roman" panose="02020603050405020304" pitchFamily="18" charset="0"/>
              </a:rPr>
              <a:t>The Hill We Climb.“</a:t>
            </a:r>
          </a:p>
          <a:p>
            <a:pPr marL="169530" indent="-169530" defTabSz="913577">
              <a:spcBef>
                <a:spcPct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Reiterate</a:t>
            </a:r>
            <a:r>
              <a:rPr lang="en-US" altLang="en-US" baseline="0" dirty="0">
                <a:latin typeface="Times New Roman" panose="02020603050405020304" pitchFamily="18" charset="0"/>
                <a:cs typeface="Times New Roman" panose="02020603050405020304" pitchFamily="18" charset="0"/>
              </a:rPr>
              <a:t> that we are modeling</a:t>
            </a:r>
            <a:r>
              <a:rPr lang="en-US" altLang="en-US" dirty="0">
                <a:latin typeface="Times New Roman" panose="02020603050405020304" pitchFamily="18" charset="0"/>
                <a:cs typeface="Times New Roman" panose="02020603050405020304" pitchFamily="18" charset="0"/>
              </a:rPr>
              <a:t> a low intermediate level EL lesson using Amanda Gordon’s poem, “The Hill We Climb</a:t>
            </a:r>
            <a:r>
              <a:rPr lang="en-US" altLang="en-US" i="1" dirty="0">
                <a:latin typeface="Times New Roman" panose="02020603050405020304" pitchFamily="18" charset="0"/>
                <a:cs typeface="Times New Roman" panose="02020603050405020304" pitchFamily="18" charset="0"/>
              </a:rPr>
              <a:t>.” </a:t>
            </a:r>
            <a:endParaRPr lang="en-US" altLang="en-US" i="0" dirty="0">
              <a:latin typeface="Times New Roman" panose="02020603050405020304" pitchFamily="18" charset="0"/>
            </a:endParaRPr>
          </a:p>
          <a:p>
            <a:pPr marL="169530" indent="-169530">
              <a:spcBef>
                <a:spcPct val="0"/>
              </a:spcBef>
              <a:buFont typeface="Arial" panose="020B0604020202020204" pitchFamily="34" charset="0"/>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6515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2A1E984-A877-CC4E-B961-B788655AE48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9036990E-808C-4748-9469-441D0AE97CB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r>
              <a:rPr lang="en-US" altLang="en-US" b="1" dirty="0">
                <a:latin typeface="Times New Roman" panose="02020603050405020304" pitchFamily="18" charset="0"/>
              </a:rPr>
              <a:t>Big idea</a:t>
            </a:r>
            <a:r>
              <a:rPr lang="en-US" altLang="en-US" dirty="0">
                <a:latin typeface="Times New Roman" panose="02020603050405020304" pitchFamily="18" charset="0"/>
              </a:rPr>
              <a:t>: Complex texts need to be read and reread multiple times by ELs to understand the text and language. Lessons need to allow students to interact with the text many times, not read it once and move on. </a:t>
            </a:r>
            <a:endParaRPr lang="en-US" altLang="en-US" b="1" dirty="0">
              <a:latin typeface="Times New Roman" panose="02020603050405020304" pitchFamily="18" charset="0"/>
            </a:endParaRP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talking points:</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Lesson activities are carefully sequenced within and across the three-part lesson architecture to develop </a:t>
            </a:r>
            <a:r>
              <a:rPr lang="en-US" altLang="en-US" dirty="0" err="1">
                <a:latin typeface="Times New Roman" panose="02020603050405020304" pitchFamily="18" charset="0"/>
              </a:rPr>
              <a:t>ELs’</a:t>
            </a:r>
            <a:r>
              <a:rPr lang="en-US" altLang="en-US" dirty="0">
                <a:latin typeface="Times New Roman" panose="02020603050405020304" pitchFamily="18" charset="0"/>
              </a:rPr>
              <a:t> understanding and application of the literacies demanded by state academic standards.</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As a reminder, just as with the </a:t>
            </a:r>
            <a:r>
              <a:rPr lang="en-US" altLang="en-US" i="1" dirty="0">
                <a:latin typeface="Times New Roman" panose="02020603050405020304" pitchFamily="18" charset="0"/>
              </a:rPr>
              <a:t>Gettysburg Address</a:t>
            </a:r>
            <a:r>
              <a:rPr lang="en-US" altLang="en-US" dirty="0">
                <a:latin typeface="Times New Roman" panose="02020603050405020304" pitchFamily="18" charset="0"/>
              </a:rPr>
              <a:t> lesson, there are three parts of a lesson: 1. Preparing the Learner, 2. Interacting With the Text, and 3. Extending the Understanding. </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The new standards </a:t>
            </a:r>
            <a:r>
              <a:rPr lang="en-US" altLang="en-US" b="0" dirty="0">
                <a:latin typeface="Times New Roman" panose="02020603050405020304" pitchFamily="18" charset="0"/>
              </a:rPr>
              <a:t>call for depth, not breadth. Spending multiple days on this lesson is recommended to help students revisit and internalize concepts and language. </a:t>
            </a:r>
          </a:p>
          <a:p>
            <a:pPr>
              <a:spcBef>
                <a:spcPct val="0"/>
              </a:spcBef>
            </a:pPr>
            <a:endParaRPr lang="en-US" altLang="en-US" b="1" dirty="0">
              <a:latin typeface="Times New Roman" panose="02020603050405020304" pitchFamily="18" charset="0"/>
            </a:endParaRPr>
          </a:p>
          <a:p>
            <a:pPr>
              <a:spcBef>
                <a:spcPct val="0"/>
              </a:spcBef>
            </a:pPr>
            <a:r>
              <a:rPr lang="en-US" altLang="en-US" b="1" dirty="0">
                <a:latin typeface="Times New Roman" panose="02020603050405020304" pitchFamily="18" charset="0"/>
              </a:rPr>
              <a:t>Facilitator notes:</a:t>
            </a:r>
          </a:p>
          <a:p>
            <a:pPr marL="169530" indent="-169530">
              <a:spcBef>
                <a:spcPct val="0"/>
              </a:spcBef>
              <a:buFont typeface="Arial" panose="020B0604020202020204" pitchFamily="34" charset="0"/>
              <a:buChar char="•"/>
            </a:pPr>
            <a:r>
              <a:rPr lang="en-US" altLang="en-US" dirty="0">
                <a:latin typeface="Times New Roman" panose="02020603050405020304" pitchFamily="18" charset="0"/>
              </a:rPr>
              <a:t>When bringing this lesson to students, teachers do not have to do all the activities if time is short. </a:t>
            </a:r>
          </a:p>
        </p:txBody>
      </p:sp>
    </p:spTree>
    <p:extLst>
      <p:ext uri="{BB962C8B-B14F-4D97-AF65-F5344CB8AC3E}">
        <p14:creationId xmlns:p14="http://schemas.microsoft.com/office/powerpoint/2010/main" val="1379108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BCF0F54A-B943-2C40-821B-FE6CAC870F98}"/>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DCA90C81-D36C-B14C-A24C-2868D3AAD0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862E2B9-2F3F-2E4E-B797-3B338DB76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887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79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7553518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1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67ADAC5-9976-F94B-A1E2-5E77C2E9434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58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8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954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5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73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63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4AA4E15-91D3-8E4A-9083-0920B2E6FA93}"/>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835C3ADF-1A79-994F-918D-E8467CEA00A8}"/>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CF5F1324-65A9-014B-AB88-4AD4AF0E1294}"/>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AACDDB63-BE7D-4F4E-BD74-D1F0E93BFF8C}"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6027" r:id="rId1"/>
    <p:sldLayoutId id="2147486021" r:id="rId2"/>
    <p:sldLayoutId id="2147486028" r:id="rId3"/>
    <p:sldLayoutId id="2147486022" r:id="rId4"/>
    <p:sldLayoutId id="2147486023" r:id="rId5"/>
    <p:sldLayoutId id="2147486024" r:id="rId6"/>
    <p:sldLayoutId id="2147486029" r:id="rId7"/>
    <p:sldLayoutId id="2147486030" r:id="rId8"/>
    <p:sldLayoutId id="2147486031" r:id="rId9"/>
    <p:sldLayoutId id="2147486025" r:id="rId10"/>
    <p:sldLayoutId id="2147486026" r:id="rId11"/>
    <p:sldLayoutId id="2147486032"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Wz4YuEvJ3y4?start=85&amp;feature=oembed" TargetMode="Externa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Wz4YuEvJ3y4?start=85&amp;feature=oembed" TargetMode="Externa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Wz4YuEvJ3y4?start=306&amp;feature=oembed"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menti.com/ro1cfeozq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4386-8DC6-1F44-84C9-6B1FC432E8A9}"/>
              </a:ext>
            </a:extLst>
          </p:cNvPr>
          <p:cNvSpPr>
            <a:spLocks noGrp="1"/>
          </p:cNvSpPr>
          <p:nvPr>
            <p:ph type="title"/>
          </p:nvPr>
        </p:nvSpPr>
        <p:spPr/>
        <p:txBody>
          <a:bodyPr/>
          <a:lstStyle/>
          <a:p>
            <a:pPr algn="ctr"/>
            <a:r>
              <a:rPr lang="en-US" sz="4400" dirty="0"/>
              <a:t>WELCOME BACK!</a:t>
            </a:r>
          </a:p>
        </p:txBody>
      </p:sp>
      <p:sp>
        <p:nvSpPr>
          <p:cNvPr id="3" name="Content Placeholder 2">
            <a:extLst>
              <a:ext uri="{FF2B5EF4-FFF2-40B4-BE49-F238E27FC236}">
                <a16:creationId xmlns:a16="http://schemas.microsoft.com/office/drawing/2014/main" id="{FE8ED3B4-FF69-CA41-8E64-B8A7B2297646}"/>
              </a:ext>
            </a:extLst>
          </p:cNvPr>
          <p:cNvSpPr>
            <a:spLocks noGrp="1"/>
          </p:cNvSpPr>
          <p:nvPr>
            <p:ph idx="1"/>
          </p:nvPr>
        </p:nvSpPr>
        <p:spPr/>
        <p:txBody>
          <a:bodyPr/>
          <a:lstStyle/>
          <a:p>
            <a:pPr marL="0" indent="0" algn="ctr" defTabSz="914400" eaLnBrk="1" hangingPunct="1">
              <a:spcBef>
                <a:spcPct val="0"/>
              </a:spcBef>
              <a:buClrTx/>
              <a:buNone/>
            </a:pPr>
            <a:r>
              <a:rPr lang="en-US" sz="2800" dirty="0"/>
              <a:t>While we wait for everyone to join, please change your Zoom name. </a:t>
            </a:r>
          </a:p>
          <a:p>
            <a:pPr marL="0" indent="0" algn="ctr" defTabSz="914400" eaLnBrk="1" hangingPunct="1">
              <a:spcBef>
                <a:spcPct val="0"/>
              </a:spcBef>
              <a:buClrTx/>
              <a:buNone/>
            </a:pPr>
            <a:endParaRPr lang="en-US" sz="2800" dirty="0"/>
          </a:p>
          <a:p>
            <a:pPr marL="457200" indent="-457200" defTabSz="914400" eaLnBrk="1" hangingPunct="1">
              <a:spcBef>
                <a:spcPct val="0"/>
              </a:spcBef>
              <a:buClrTx/>
              <a:buFont typeface="+mj-lt"/>
              <a:buAutoNum type="arabicPeriod"/>
            </a:pPr>
            <a:r>
              <a:rPr lang="en-US" sz="2400" dirty="0"/>
              <a:t>Hover over your photo or picture.</a:t>
            </a:r>
          </a:p>
          <a:p>
            <a:pPr marL="457200" indent="-457200" defTabSz="914400" eaLnBrk="1" hangingPunct="1">
              <a:spcBef>
                <a:spcPct val="0"/>
              </a:spcBef>
              <a:buClrTx/>
              <a:buFont typeface="+mj-lt"/>
              <a:buAutoNum type="arabicPeriod"/>
            </a:pPr>
            <a:r>
              <a:rPr lang="en-US" sz="2400" dirty="0"/>
              <a:t>Click on the three dots on the upper right-hand corner.</a:t>
            </a:r>
          </a:p>
          <a:p>
            <a:pPr marL="457200" indent="-457200" defTabSz="914400" eaLnBrk="1" hangingPunct="1">
              <a:spcBef>
                <a:spcPct val="0"/>
              </a:spcBef>
              <a:buClrTx/>
              <a:buFont typeface="+mj-lt"/>
              <a:buAutoNum type="arabicPeriod"/>
            </a:pPr>
            <a:r>
              <a:rPr lang="en-US" sz="2400" dirty="0"/>
              <a:t>Go to “rename.” Put your team name before your name. </a:t>
            </a:r>
            <a:r>
              <a:rPr lang="en-US" sz="2400" i="1" dirty="0"/>
              <a:t>Ex. </a:t>
            </a:r>
            <a:r>
              <a:rPr lang="en-US" sz="2400" i="1"/>
              <a:t>CA </a:t>
            </a:r>
            <a:r>
              <a:rPr lang="en-US" sz="2400" i="1" dirty="0"/>
              <a:t>– Nicole</a:t>
            </a:r>
          </a:p>
          <a:p>
            <a:pPr marL="0" indent="0" defTabSz="914400" eaLnBrk="1" hangingPunct="1">
              <a:spcBef>
                <a:spcPct val="0"/>
              </a:spcBef>
              <a:buClrTx/>
              <a:buNone/>
            </a:pPr>
            <a:endParaRPr lang="en-US" sz="2400" i="1" dirty="0"/>
          </a:p>
          <a:p>
            <a:pPr marL="0" indent="0" algn="ctr" defTabSz="914400" eaLnBrk="1" hangingPunct="1">
              <a:spcBef>
                <a:spcPct val="0"/>
              </a:spcBef>
              <a:buClrTx/>
              <a:buNone/>
            </a:pPr>
            <a:endParaRPr lang="en-US" sz="2400" dirty="0"/>
          </a:p>
          <a:p>
            <a:pPr marL="0" indent="0" algn="ctr" defTabSz="914400" eaLnBrk="1" hangingPunct="1">
              <a:spcBef>
                <a:spcPct val="0"/>
              </a:spcBef>
              <a:buClrTx/>
              <a:buNone/>
            </a:pPr>
            <a:r>
              <a:rPr lang="en-US" sz="2000" dirty="0"/>
              <a:t>Need help? Message Nicole Bravo in the chat box.</a:t>
            </a:r>
          </a:p>
        </p:txBody>
      </p:sp>
    </p:spTree>
    <p:extLst>
      <p:ext uri="{BB962C8B-B14F-4D97-AF65-F5344CB8AC3E}">
        <p14:creationId xmlns:p14="http://schemas.microsoft.com/office/powerpoint/2010/main" val="18068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419916-8C18-474F-88C5-FA7F1E031E17}"/>
              </a:ext>
            </a:extLst>
          </p:cNvPr>
          <p:cNvGraphicFramePr>
            <a:graphicFrameLocks noGrp="1"/>
          </p:cNvGraphicFramePr>
          <p:nvPr>
            <p:extLst>
              <p:ext uri="{D42A27DB-BD31-4B8C-83A1-F6EECF244321}">
                <p14:modId xmlns:p14="http://schemas.microsoft.com/office/powerpoint/2010/main" val="3522335779"/>
              </p:ext>
            </p:extLst>
          </p:nvPr>
        </p:nvGraphicFramePr>
        <p:xfrm>
          <a:off x="495300" y="1445304"/>
          <a:ext cx="8267700" cy="484571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1286523078"/>
                    </a:ext>
                  </a:extLst>
                </a:gridCol>
                <a:gridCol w="4114800">
                  <a:extLst>
                    <a:ext uri="{9D8B030D-6E8A-4147-A177-3AD203B41FA5}">
                      <a16:colId xmlns:a16="http://schemas.microsoft.com/office/drawing/2014/main" val="3528330640"/>
                    </a:ext>
                  </a:extLst>
                </a:gridCol>
              </a:tblGrid>
              <a:tr h="549650">
                <a:tc>
                  <a:txBody>
                    <a:bodyPr/>
                    <a:lstStyle/>
                    <a:p>
                      <a:pPr algn="ctr"/>
                      <a:r>
                        <a:rPr lang="en-US"/>
                        <a:t>ELP Standards</a:t>
                      </a:r>
                    </a:p>
                  </a:txBody>
                  <a:tcPr/>
                </a:tc>
                <a:tc>
                  <a:txBody>
                    <a:bodyPr/>
                    <a:lstStyle/>
                    <a:p>
                      <a:pPr algn="ctr"/>
                      <a:r>
                        <a:rPr lang="en-US"/>
                        <a:t>Corresponding CCR Standards</a:t>
                      </a:r>
                    </a:p>
                  </a:txBody>
                  <a:tcPr/>
                </a:tc>
                <a:extLst>
                  <a:ext uri="{0D108BD9-81ED-4DB2-BD59-A6C34878D82A}">
                    <a16:rowId xmlns:a16="http://schemas.microsoft.com/office/drawing/2014/main" val="657708651"/>
                  </a:ext>
                </a:extLst>
              </a:tr>
              <a:tr h="1790130">
                <a:tc>
                  <a:txBody>
                    <a:bodyPr/>
                    <a:lstStyle/>
                    <a:p>
                      <a:pPr marL="342900" marR="0" lvl="0" indent="-342900" algn="l" defTabSz="4572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Arial"/>
                          <a:ea typeface="Calibri" panose="020F0502020204030204" pitchFamily="34" charset="0"/>
                          <a:cs typeface="Calibri" panose="020F0502020204030204" pitchFamily="34" charset="0"/>
                        </a:rPr>
                        <a:t>Standard 1, Level 3: Determine central ideas/themes, retell key details; answer questions and summarize part of the text. </a:t>
                      </a:r>
                      <a:endParaRPr kumimoji="0" lang="en-US" sz="1000" b="0" i="0" u="none" strike="noStrike" kern="1200" cap="none" spc="0" normalizeH="0" baseline="0" noProof="0">
                        <a:ln>
                          <a:noFill/>
                        </a:ln>
                        <a:solidFill>
                          <a:prstClr val="black"/>
                        </a:solidFill>
                        <a:effectLst/>
                        <a:uLnTx/>
                        <a:uFillTx/>
                        <a:latin typeface="Arial"/>
                        <a:ea typeface="Calibri" panose="020F0502020204030204" pitchFamily="34" charset="0"/>
                        <a:cs typeface="Calibri" panose="020F0502020204030204" pitchFamily="34" charset="0"/>
                      </a:endParaRPr>
                    </a:p>
                  </a:txBody>
                  <a:tcPr/>
                </a:tc>
                <a:tc>
                  <a:txBody>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a:solidFill>
                            <a:schemeClr val="tx1"/>
                          </a:solidFill>
                          <a:effectLst/>
                          <a:latin typeface="+mn-lt"/>
                          <a:ea typeface="Calibri" panose="020F0502020204030204" pitchFamily="34" charset="0"/>
                        </a:rPr>
                        <a:t>Reading 2, Level C: Determine a poem’s theme from details in the text; summarize the text.</a:t>
                      </a:r>
                      <a:r>
                        <a:rPr lang="en-US" sz="1800">
                          <a:solidFill>
                            <a:schemeClr val="tx1"/>
                          </a:solidFill>
                          <a:latin typeface="+mn-lt"/>
                        </a:rPr>
                        <a:t>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a:solidFill>
                            <a:schemeClr val="tx1"/>
                          </a:solidFill>
                          <a:effectLst/>
                          <a:latin typeface="+mn-lt"/>
                          <a:ea typeface="Calibri" panose="020F0502020204030204" pitchFamily="34" charset="0"/>
                          <a:cs typeface="Arial" panose="020B0604020202020204" pitchFamily="34" charset="0"/>
                        </a:rPr>
                        <a:t>Reading 1, Level </a:t>
                      </a:r>
                      <a:r>
                        <a:rPr lang="en-US" sz="1800" strike="noStrike">
                          <a:solidFill>
                            <a:schemeClr val="tx1"/>
                          </a:solidFill>
                          <a:effectLst/>
                          <a:latin typeface="+mn-lt"/>
                          <a:ea typeface="Calibri" panose="020F0502020204030204" pitchFamily="34" charset="0"/>
                          <a:cs typeface="Arial" panose="020B0604020202020204" pitchFamily="34" charset="0"/>
                        </a:rPr>
                        <a:t>A</a:t>
                      </a:r>
                      <a:r>
                        <a:rPr lang="en-US" sz="1800">
                          <a:solidFill>
                            <a:schemeClr val="tx1"/>
                          </a:solidFill>
                          <a:effectLst/>
                          <a:latin typeface="+mn-lt"/>
                          <a:ea typeface="Calibri" panose="020F0502020204030204" pitchFamily="34" charset="0"/>
                          <a:cs typeface="Arial" panose="020B0604020202020204" pitchFamily="34" charset="0"/>
                        </a:rPr>
                        <a:t>: Ask and answer questions about key details in a text. </a:t>
                      </a:r>
                      <a:endParaRPr lang="en-US" sz="1800" i="1">
                        <a:solidFill>
                          <a:schemeClr val="tx1"/>
                        </a:solidFill>
                        <a:latin typeface="+mn-lt"/>
                      </a:endParaRPr>
                    </a:p>
                  </a:txBody>
                  <a:tcPr/>
                </a:tc>
                <a:extLst>
                  <a:ext uri="{0D108BD9-81ED-4DB2-BD59-A6C34878D82A}">
                    <a16:rowId xmlns:a16="http://schemas.microsoft.com/office/drawing/2014/main" val="217075745"/>
                  </a:ext>
                </a:extLst>
              </a:tr>
              <a:tr h="819007">
                <a:tc>
                  <a:txBody>
                    <a:bodyPr/>
                    <a:lstStyle/>
                    <a:p>
                      <a:pPr marL="342900" marR="0" lvl="0" indent="-342900" algn="l" defTabSz="4572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mn-lt"/>
                          <a:ea typeface="Calibri" panose="020F0502020204030204" pitchFamily="34" charset="0"/>
                          <a:cs typeface="Calibri" panose="020F0502020204030204" pitchFamily="34" charset="0"/>
                        </a:rPr>
                        <a:t>Standard 2, Level 3: Participate productively in conversations. </a:t>
                      </a:r>
                      <a:endParaRPr kumimoji="0" lang="en-US" sz="1800" b="0" i="1" u="none" strike="noStrike" kern="1200" cap="none" spc="0" normalizeH="0" baseline="0" noProof="0">
                        <a:ln>
                          <a:noFill/>
                        </a:ln>
                        <a:solidFill>
                          <a:srgbClr val="C00000"/>
                        </a:solidFill>
                        <a:effectLst/>
                        <a:uLnTx/>
                        <a:uFillTx/>
                        <a:latin typeface="+mn-lt"/>
                        <a:ea typeface="Calibri" panose="020F0502020204030204" pitchFamily="34" charset="0"/>
                        <a:cs typeface="Calibri" panose="020F050202020403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a:solidFill>
                            <a:schemeClr val="tx1"/>
                          </a:solidFill>
                          <a:latin typeface="+mn-lt"/>
                        </a:rPr>
                        <a:t>Speaking &amp; Listening 1, Level B: Engage effectively in a range of discussions.</a:t>
                      </a:r>
                      <a:endParaRPr lang="en-US" sz="1600" i="1">
                        <a:solidFill>
                          <a:schemeClr val="tx1"/>
                        </a:solidFill>
                        <a:latin typeface="+mn-lt"/>
                      </a:endParaRPr>
                    </a:p>
                  </a:txBody>
                  <a:tcPr/>
                </a:tc>
                <a:extLst>
                  <a:ext uri="{0D108BD9-81ED-4DB2-BD59-A6C34878D82A}">
                    <a16:rowId xmlns:a16="http://schemas.microsoft.com/office/drawing/2014/main" val="3019354043"/>
                  </a:ext>
                </a:extLst>
              </a:tr>
              <a:tr h="1491909">
                <a:tc>
                  <a:txBody>
                    <a:bodyPr/>
                    <a:lstStyle/>
                    <a:p>
                      <a:pPr marL="342900" marR="0" lvl="0" indent="-342900" algn="l" defTabSz="4572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mn-lt"/>
                          <a:ea typeface="Calibri" panose="020F0502020204030204" pitchFamily="34" charset="0"/>
                          <a:cs typeface="+mn-cs"/>
                        </a:rPr>
                        <a:t>Standard 8, Level 2/3: Determine the meaning of general academic and content-specific words and phrases. </a:t>
                      </a:r>
                      <a:endParaRPr lang="en-US" sz="1600" i="1">
                        <a:solidFill>
                          <a:srgbClr val="C00000"/>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effectLst/>
                          <a:latin typeface="+mn-lt"/>
                          <a:ea typeface="Calibri" panose="020F0502020204030204" pitchFamily="34" charset="0"/>
                          <a:cs typeface="Calibri" panose="020F0502020204030204" pitchFamily="34" charset="0"/>
                        </a:rPr>
                        <a:t>Reading 4, Level C: Determine the meaning of words and phrases as they are used in a text, including figurative language. </a:t>
                      </a:r>
                      <a:endParaRPr lang="en-US" sz="1600" i="1">
                        <a:solidFill>
                          <a:schemeClr val="tx1"/>
                        </a:solidFill>
                        <a:latin typeface="+mn-lt"/>
                      </a:endParaRPr>
                    </a:p>
                  </a:txBody>
                  <a:tcPr/>
                </a:tc>
                <a:extLst>
                  <a:ext uri="{0D108BD9-81ED-4DB2-BD59-A6C34878D82A}">
                    <a16:rowId xmlns:a16="http://schemas.microsoft.com/office/drawing/2014/main" val="521633860"/>
                  </a:ext>
                </a:extLst>
              </a:tr>
            </a:tbl>
          </a:graphicData>
        </a:graphic>
      </p:graphicFrame>
      <p:sp>
        <p:nvSpPr>
          <p:cNvPr id="3" name="TextBox 2">
            <a:extLst>
              <a:ext uri="{FF2B5EF4-FFF2-40B4-BE49-F238E27FC236}">
                <a16:creationId xmlns:a16="http://schemas.microsoft.com/office/drawing/2014/main" id="{AEA4FC55-ED84-894F-A5D6-A2BFF3BC397E}"/>
              </a:ext>
            </a:extLst>
          </p:cNvPr>
          <p:cNvSpPr txBox="1"/>
          <p:nvPr/>
        </p:nvSpPr>
        <p:spPr>
          <a:xfrm>
            <a:off x="571440" y="533401"/>
            <a:ext cx="8039160" cy="615553"/>
          </a:xfrm>
          <a:prstGeom prst="rect">
            <a:avLst/>
          </a:prstGeom>
          <a:noFill/>
        </p:spPr>
        <p:txBody>
          <a:bodyPr wrap="square" rtlCol="0">
            <a:spAutoFit/>
          </a:bodyPr>
          <a:lstStyle/>
          <a:p>
            <a:pPr algn="ctr"/>
            <a:r>
              <a:rPr lang="en-US" sz="3400" b="0">
                <a:latin typeface="+mj-lt"/>
              </a:rPr>
              <a:t>Level: High Beginner/Low Intermediate</a:t>
            </a:r>
          </a:p>
        </p:txBody>
      </p:sp>
    </p:spTree>
    <p:extLst>
      <p:ext uri="{BB962C8B-B14F-4D97-AF65-F5344CB8AC3E}">
        <p14:creationId xmlns:p14="http://schemas.microsoft.com/office/powerpoint/2010/main" val="286999955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B76D-E574-48ED-B676-77F70A6C5A7A}"/>
              </a:ext>
            </a:extLst>
          </p:cNvPr>
          <p:cNvSpPr>
            <a:spLocks noGrp="1"/>
          </p:cNvSpPr>
          <p:nvPr>
            <p:ph type="title"/>
          </p:nvPr>
        </p:nvSpPr>
        <p:spPr/>
        <p:txBody>
          <a:bodyPr/>
          <a:lstStyle/>
          <a:p>
            <a:r>
              <a:rPr lang="en-US"/>
              <a:t>Today’s Activities</a:t>
            </a:r>
          </a:p>
        </p:txBody>
      </p:sp>
      <p:sp>
        <p:nvSpPr>
          <p:cNvPr id="3" name="Content Placeholder 2">
            <a:extLst>
              <a:ext uri="{FF2B5EF4-FFF2-40B4-BE49-F238E27FC236}">
                <a16:creationId xmlns:a16="http://schemas.microsoft.com/office/drawing/2014/main" id="{DE307FB6-F7B7-43BA-AE4A-7A65B29BCA6E}"/>
              </a:ext>
            </a:extLst>
          </p:cNvPr>
          <p:cNvSpPr>
            <a:spLocks noGrp="1"/>
          </p:cNvSpPr>
          <p:nvPr>
            <p:ph idx="1"/>
          </p:nvPr>
        </p:nvSpPr>
        <p:spPr/>
        <p:txBody>
          <a:bodyPr/>
          <a:lstStyle/>
          <a:p>
            <a:r>
              <a:rPr lang="en-US" altLang="en-US" b="0" dirty="0"/>
              <a:t>You will experience 12 activities focused on two short excerpts from a poem, “The Hill We Climb.”</a:t>
            </a:r>
          </a:p>
          <a:p>
            <a:r>
              <a:rPr lang="en-US" altLang="en-US" dirty="0"/>
              <a:t>W</a:t>
            </a:r>
            <a:r>
              <a:rPr lang="en-US" altLang="en-US" b="0" dirty="0"/>
              <a:t>e will debrief all the activities together at the end of the day.</a:t>
            </a:r>
          </a:p>
          <a:p>
            <a:r>
              <a:rPr lang="en-US" altLang="en-US" dirty="0"/>
              <a:t>You will have time to add debrief notes in your team’s Google doc as we move through the activities.</a:t>
            </a:r>
          </a:p>
          <a:p>
            <a:pPr marL="0" indent="0">
              <a:buNone/>
            </a:pPr>
            <a:endParaRPr lang="en-US" dirty="0"/>
          </a:p>
        </p:txBody>
      </p:sp>
    </p:spTree>
    <p:extLst>
      <p:ext uri="{BB962C8B-B14F-4D97-AF65-F5344CB8AC3E}">
        <p14:creationId xmlns:p14="http://schemas.microsoft.com/office/powerpoint/2010/main" val="150156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1A628E0-92A8-4842-87AB-FBEA1FB985A8}"/>
              </a:ext>
            </a:extLst>
          </p:cNvPr>
          <p:cNvSpPr txBox="1">
            <a:spLocks/>
          </p:cNvSpPr>
          <p:nvPr/>
        </p:nvSpPr>
        <p:spPr bwMode="auto">
          <a:xfrm>
            <a:off x="1066801" y="1752600"/>
            <a:ext cx="51053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2200" b="1">
                <a:solidFill>
                  <a:schemeClr val="tx1"/>
                </a:solidFill>
                <a:latin typeface="Times New Roman" panose="02020603050405020304" pitchFamily="18" charset="0"/>
                <a:ea typeface="MS PGothic" panose="020B0600070205080204" pitchFamily="34" charset="-128"/>
              </a:defRPr>
            </a:lvl1pPr>
            <a:lvl2pPr marL="742950" indent="-285750" defTabSz="685800">
              <a:defRPr sz="2200" b="1">
                <a:solidFill>
                  <a:schemeClr val="tx1"/>
                </a:solidFill>
                <a:latin typeface="Times New Roman" panose="02020603050405020304" pitchFamily="18" charset="0"/>
                <a:ea typeface="MS PGothic" panose="020B0600070205080204" pitchFamily="34" charset="-128"/>
              </a:defRPr>
            </a:lvl2pPr>
            <a:lvl3pPr marL="1143000" indent="-228600" defTabSz="685800">
              <a:defRPr sz="2200" b="1">
                <a:solidFill>
                  <a:schemeClr val="tx1"/>
                </a:solidFill>
                <a:latin typeface="Times New Roman" panose="02020603050405020304" pitchFamily="18" charset="0"/>
                <a:ea typeface="MS PGothic" panose="020B0600070205080204" pitchFamily="34" charset="-128"/>
              </a:defRPr>
            </a:lvl3pPr>
            <a:lvl4pPr marL="1600200" indent="-228600" defTabSz="685800">
              <a:defRPr sz="2200" b="1">
                <a:solidFill>
                  <a:schemeClr val="tx1"/>
                </a:solidFill>
                <a:latin typeface="Times New Roman" panose="02020603050405020304" pitchFamily="18" charset="0"/>
                <a:ea typeface="MS PGothic" panose="020B0600070205080204" pitchFamily="34" charset="-128"/>
              </a:defRPr>
            </a:lvl4pPr>
            <a:lvl5pPr marL="2057400" indent="-228600" defTabSz="685800">
              <a:defRPr sz="2200" b="1">
                <a:solidFill>
                  <a:schemeClr val="tx1"/>
                </a:solidFill>
                <a:latin typeface="Times New Roman" panose="02020603050405020304" pitchFamily="18" charset="0"/>
                <a:ea typeface="MS PGothic" panose="020B0600070205080204" pitchFamily="34" charset="-128"/>
              </a:defRPr>
            </a:lvl5pPr>
            <a:lvl6pPr marL="25146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6858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eaLnBrk="1" hangingPunct="1">
              <a:buFont typeface="Arial" panose="020B0604020202020204" pitchFamily="34" charset="0"/>
              <a:buNone/>
            </a:pPr>
            <a:r>
              <a:rPr lang="en-US" altLang="en-US" b="0">
                <a:solidFill>
                  <a:srgbClr val="000000"/>
                </a:solidFill>
                <a:latin typeface="Arial" panose="020B0604020202020204" pitchFamily="34" charset="0"/>
                <a:cs typeface="Arial" panose="020B0604020202020204" pitchFamily="34" charset="0"/>
              </a:rPr>
              <a:t>Selected short readings &amp; discussions (not lectures) build background knowledge.</a:t>
            </a:r>
          </a:p>
        </p:txBody>
      </p:sp>
      <p:sp>
        <p:nvSpPr>
          <p:cNvPr id="3" name="Rectangle 2">
            <a:extLst>
              <a:ext uri="{FF2B5EF4-FFF2-40B4-BE49-F238E27FC236}">
                <a16:creationId xmlns:a16="http://schemas.microsoft.com/office/drawing/2014/main" id="{07F9B56B-CDDF-47FA-BE36-D5A571F28279}"/>
              </a:ext>
            </a:extLst>
          </p:cNvPr>
          <p:cNvSpPr/>
          <p:nvPr/>
        </p:nvSpPr>
        <p:spPr>
          <a:xfrm>
            <a:off x="1066801" y="3044279"/>
            <a:ext cx="4687867" cy="769441"/>
          </a:xfrm>
          <a:prstGeom prst="rect">
            <a:avLst/>
          </a:prstGeom>
        </p:spPr>
        <p:txBody>
          <a:bodyPr wrap="square">
            <a:spAutoFit/>
          </a:bodyPr>
          <a:lstStyle/>
          <a:p>
            <a:pPr>
              <a:defRPr/>
            </a:pPr>
            <a:r>
              <a:rPr lang="en-US" b="0">
                <a:solidFill>
                  <a:srgbClr val="000000"/>
                </a:solidFill>
                <a:latin typeface="+mn-lt"/>
                <a:ea typeface="MS PGothic" charset="0"/>
                <a:cs typeface="MS PGothic" charset="0"/>
              </a:rPr>
              <a:t>Visuals and movies build understanding of time and place. </a:t>
            </a:r>
          </a:p>
        </p:txBody>
      </p:sp>
      <p:sp>
        <p:nvSpPr>
          <p:cNvPr id="4" name="Rectangle 3">
            <a:extLst>
              <a:ext uri="{FF2B5EF4-FFF2-40B4-BE49-F238E27FC236}">
                <a16:creationId xmlns:a16="http://schemas.microsoft.com/office/drawing/2014/main" id="{2FC9A56C-6B38-44B7-B433-D93976A79292}"/>
              </a:ext>
            </a:extLst>
          </p:cNvPr>
          <p:cNvSpPr/>
          <p:nvPr/>
        </p:nvSpPr>
        <p:spPr>
          <a:xfrm>
            <a:off x="1100156" y="5244927"/>
            <a:ext cx="4691044" cy="769441"/>
          </a:xfrm>
          <a:prstGeom prst="rect">
            <a:avLst/>
          </a:prstGeom>
        </p:spPr>
        <p:txBody>
          <a:bodyPr wrap="square">
            <a:spAutoFit/>
          </a:bodyPr>
          <a:lstStyle/>
          <a:p>
            <a:pPr>
              <a:spcBef>
                <a:spcPts val="4200"/>
              </a:spcBef>
              <a:defRPr/>
            </a:pPr>
            <a:r>
              <a:rPr lang="en-US" b="0">
                <a:solidFill>
                  <a:srgbClr val="000000"/>
                </a:solidFill>
                <a:latin typeface="+mn-lt"/>
                <a:ea typeface="MS PGothic" charset="0"/>
                <a:cs typeface="MS PGothic" charset="0"/>
              </a:rPr>
              <a:t>Explicit links to past learning and experiences improve retention. </a:t>
            </a:r>
          </a:p>
        </p:txBody>
      </p:sp>
      <p:sp>
        <p:nvSpPr>
          <p:cNvPr id="5" name="Rectangle 4">
            <a:extLst>
              <a:ext uri="{FF2B5EF4-FFF2-40B4-BE49-F238E27FC236}">
                <a16:creationId xmlns:a16="http://schemas.microsoft.com/office/drawing/2014/main" id="{D10E9995-73B4-485C-AA20-382AD886B44A}"/>
              </a:ext>
            </a:extLst>
          </p:cNvPr>
          <p:cNvSpPr/>
          <p:nvPr/>
        </p:nvSpPr>
        <p:spPr>
          <a:xfrm>
            <a:off x="1100156" y="4113788"/>
            <a:ext cx="4919645" cy="769441"/>
          </a:xfrm>
          <a:prstGeom prst="rect">
            <a:avLst/>
          </a:prstGeom>
        </p:spPr>
        <p:txBody>
          <a:bodyPr wrap="square">
            <a:spAutoFit/>
          </a:bodyPr>
          <a:lstStyle/>
          <a:p>
            <a:pPr>
              <a:defRPr/>
            </a:pPr>
            <a:r>
              <a:rPr lang="en-US" b="0">
                <a:solidFill>
                  <a:srgbClr val="000000"/>
                </a:solidFill>
                <a:latin typeface="+mn-lt"/>
                <a:ea typeface="MS PGothic" charset="0"/>
                <a:cs typeface="MS PGothic" charset="0"/>
              </a:rPr>
              <a:t>Volume of reading contributes to word knowledge and topic understanding.</a:t>
            </a:r>
          </a:p>
        </p:txBody>
      </p:sp>
      <p:sp>
        <p:nvSpPr>
          <p:cNvPr id="7" name="TextBox 6">
            <a:extLst>
              <a:ext uri="{FF2B5EF4-FFF2-40B4-BE49-F238E27FC236}">
                <a16:creationId xmlns:a16="http://schemas.microsoft.com/office/drawing/2014/main" id="{B600108E-5035-42FE-93D3-B132C86CBA01}"/>
              </a:ext>
            </a:extLst>
          </p:cNvPr>
          <p:cNvSpPr txBox="1"/>
          <p:nvPr/>
        </p:nvSpPr>
        <p:spPr>
          <a:xfrm>
            <a:off x="374822" y="232424"/>
            <a:ext cx="8311977" cy="1077218"/>
          </a:xfrm>
          <a:prstGeom prst="rect">
            <a:avLst/>
          </a:prstGeom>
          <a:noFill/>
        </p:spPr>
        <p:txBody>
          <a:bodyPr wrap="square">
            <a:spAutoFit/>
          </a:bodyPr>
          <a:lstStyle/>
          <a:p>
            <a:pPr algn="ctr">
              <a:defRPr/>
            </a:pPr>
            <a:r>
              <a:rPr lang="en-US" sz="3200" b="0">
                <a:latin typeface="+mj-lt"/>
                <a:ea typeface="MS PGothic" charset="0"/>
                <a:cs typeface="MS PGothic" charset="0"/>
              </a:rPr>
              <a:t>Part 1 of the Model Lesson: </a:t>
            </a:r>
          </a:p>
          <a:p>
            <a:pPr algn="ctr">
              <a:defRPr/>
            </a:pPr>
            <a:r>
              <a:rPr lang="en-US" sz="3200" b="0">
                <a:latin typeface="+mj-lt"/>
                <a:ea typeface="MS PGothic" charset="0"/>
                <a:cs typeface="MS PGothic" charset="0"/>
              </a:rPr>
              <a:t>Preparing the Learner</a:t>
            </a:r>
          </a:p>
        </p:txBody>
      </p:sp>
      <p:pic>
        <p:nvPicPr>
          <p:cNvPr id="8" name="Picture 2" descr="Navy blue check mark 3 icon - Free navy blue check mark icons">
            <a:extLst>
              <a:ext uri="{FF2B5EF4-FFF2-40B4-BE49-F238E27FC236}">
                <a16:creationId xmlns:a16="http://schemas.microsoft.com/office/drawing/2014/main" id="{92E18191-5759-45ED-B791-98421919101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1882914"/>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vy blue check mark 3 icon - Free navy blue check mark icons">
            <a:extLst>
              <a:ext uri="{FF2B5EF4-FFF2-40B4-BE49-F238E27FC236}">
                <a16:creationId xmlns:a16="http://schemas.microsoft.com/office/drawing/2014/main" id="{C463A002-BAAF-4833-9674-228753E037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050" y="3136612"/>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avy blue check mark 3 icon - Free navy blue check mark icons">
            <a:extLst>
              <a:ext uri="{FF2B5EF4-FFF2-40B4-BE49-F238E27FC236}">
                <a16:creationId xmlns:a16="http://schemas.microsoft.com/office/drawing/2014/main" id="{97A9BE27-BCE9-4358-9DB5-35CAE9EC633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4208221"/>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avy blue check mark 3 icon - Free navy blue check mark icons">
            <a:extLst>
              <a:ext uri="{FF2B5EF4-FFF2-40B4-BE49-F238E27FC236}">
                <a16:creationId xmlns:a16="http://schemas.microsoft.com/office/drawing/2014/main" id="{71AE775F-B38A-44EB-8B7C-27DE1854C77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822" y="5244927"/>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ll Us What We Carry by Amanda Gorman review – symphony of hope and  solidarity | Poetry | The Guardian">
            <a:extLst>
              <a:ext uri="{FF2B5EF4-FFF2-40B4-BE49-F238E27FC236}">
                <a16:creationId xmlns:a16="http://schemas.microsoft.com/office/drawing/2014/main" id="{5022D3AF-BC88-11F1-BA2B-5E2A9344C7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71" r="18172"/>
          <a:stretch/>
        </p:blipFill>
        <p:spPr bwMode="auto">
          <a:xfrm rot="244693">
            <a:off x="6093242" y="2427054"/>
            <a:ext cx="2748681" cy="24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5755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556BD5B5-957C-2B49-89AE-93365F406675}"/>
              </a:ext>
            </a:extLst>
          </p:cNvPr>
          <p:cNvSpPr>
            <a:spLocks noGrp="1" noChangeArrowheads="1"/>
          </p:cNvSpPr>
          <p:nvPr>
            <p:ph type="body" idx="1"/>
          </p:nvPr>
        </p:nvSpPr>
        <p:spPr>
          <a:xfrm>
            <a:off x="722313" y="2133600"/>
            <a:ext cx="7772400" cy="1500188"/>
          </a:xfrm>
        </p:spPr>
        <p:txBody>
          <a:bodyPr/>
          <a:lstStyle/>
          <a:p>
            <a:r>
              <a:rPr lang="en-US" altLang="en-US" sz="2900"/>
              <a:t>Instructional Activity 1 to Prepare the Learner: </a:t>
            </a:r>
            <a:r>
              <a:rPr lang="en-US" altLang="en-US" sz="2900" i="1"/>
              <a:t>Build Knowledge Through Visual Images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Whole Group</a:t>
            </a:r>
            <a:endParaRPr lang="en-US" strike="sngStrike" dirty="0"/>
          </a:p>
        </p:txBody>
      </p:sp>
      <p:sp>
        <p:nvSpPr>
          <p:cNvPr id="6" name="Content Placeholder 5"/>
          <p:cNvSpPr>
            <a:spLocks noGrp="1"/>
          </p:cNvSpPr>
          <p:nvPr>
            <p:ph idx="1"/>
          </p:nvPr>
        </p:nvSpPr>
        <p:spPr/>
        <p:txBody>
          <a:bodyPr/>
          <a:lstStyle/>
          <a:p>
            <a:pPr lvl="0"/>
            <a:r>
              <a:rPr lang="en-US" dirty="0"/>
              <a:t>Take a couple of minutes to look at the photo on the next slide (and in your Participant Materials, Instructional Activity 1 on pg. 1).</a:t>
            </a:r>
          </a:p>
          <a:p>
            <a:pPr lvl="0"/>
            <a:r>
              <a:rPr lang="en-US" dirty="0"/>
              <a:t>What questions come to mind?</a:t>
            </a:r>
          </a:p>
          <a:p>
            <a:pPr lvl="0"/>
            <a:r>
              <a:rPr lang="en-US" dirty="0"/>
              <a:t>In the chat, we’ll ask you to share your questions.</a:t>
            </a:r>
          </a:p>
        </p:txBody>
      </p:sp>
    </p:spTree>
    <p:extLst>
      <p:ext uri="{BB962C8B-B14F-4D97-AF65-F5344CB8AC3E}">
        <p14:creationId xmlns:p14="http://schemas.microsoft.com/office/powerpoint/2010/main" val="415806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B68B-A704-972E-3221-6A27916330ED}"/>
              </a:ext>
            </a:extLst>
          </p:cNvPr>
          <p:cNvSpPr>
            <a:spLocks noGrp="1"/>
          </p:cNvSpPr>
          <p:nvPr>
            <p:ph type="title"/>
          </p:nvPr>
        </p:nvSpPr>
        <p:spPr/>
        <p:txBody>
          <a:bodyPr/>
          <a:lstStyle/>
          <a:p>
            <a:r>
              <a:rPr lang="en-US"/>
              <a:t>What Questions Come to Mind?  </a:t>
            </a:r>
          </a:p>
        </p:txBody>
      </p:sp>
      <p:sp>
        <p:nvSpPr>
          <p:cNvPr id="3" name="Content Placeholder 2">
            <a:extLst>
              <a:ext uri="{FF2B5EF4-FFF2-40B4-BE49-F238E27FC236}">
                <a16:creationId xmlns:a16="http://schemas.microsoft.com/office/drawing/2014/main" id="{07965763-F69A-77C7-7323-F818DAE36A02}"/>
              </a:ext>
            </a:extLst>
          </p:cNvPr>
          <p:cNvSpPr>
            <a:spLocks noGrp="1"/>
          </p:cNvSpPr>
          <p:nvPr>
            <p:ph idx="1"/>
          </p:nvPr>
        </p:nvSpPr>
        <p:spPr>
          <a:xfrm>
            <a:off x="876300" y="1600200"/>
            <a:ext cx="7924800" cy="4648200"/>
          </a:xfrm>
        </p:spPr>
        <p:txBody>
          <a:bodyPr/>
          <a:lstStyle/>
          <a:p>
            <a:pPr marL="0" indent="0">
              <a:buNone/>
            </a:pPr>
            <a:endParaRPr lang="en-US">
              <a:highlight>
                <a:srgbClr val="FFFF00"/>
              </a:highlight>
            </a:endParaRPr>
          </a:p>
        </p:txBody>
      </p:sp>
      <p:pic>
        <p:nvPicPr>
          <p:cNvPr id="4" name="Picture 3" descr="A picture containing person&#10;&#10;Description automatically generated">
            <a:extLst>
              <a:ext uri="{FF2B5EF4-FFF2-40B4-BE49-F238E27FC236}">
                <a16:creationId xmlns:a16="http://schemas.microsoft.com/office/drawing/2014/main" id="{40BDFE39-1568-9487-E8A1-AEB2F94D7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05" y="1584158"/>
            <a:ext cx="7991695" cy="4488498"/>
          </a:xfrm>
          <a:prstGeom prst="rect">
            <a:avLst/>
          </a:prstGeom>
        </p:spPr>
      </p:pic>
      <p:pic>
        <p:nvPicPr>
          <p:cNvPr id="5" name="Picture 2">
            <a:extLst>
              <a:ext uri="{FF2B5EF4-FFF2-40B4-BE49-F238E27FC236}">
                <a16:creationId xmlns:a16="http://schemas.microsoft.com/office/drawing/2014/main" id="{0CD418CB-866F-FFAD-C1C0-B3A3AF275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7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B5BA-394B-4A56-A04E-A3D6B9144716}"/>
              </a:ext>
            </a:extLst>
          </p:cNvPr>
          <p:cNvSpPr>
            <a:spLocks noGrp="1"/>
          </p:cNvSpPr>
          <p:nvPr>
            <p:ph type="title"/>
          </p:nvPr>
        </p:nvSpPr>
        <p:spPr/>
        <p:txBody>
          <a:bodyPr/>
          <a:lstStyle/>
          <a:p>
            <a:pPr>
              <a:spcBef>
                <a:spcPts val="600"/>
              </a:spcBef>
              <a:spcAft>
                <a:spcPts val="0"/>
              </a:spcAft>
              <a:defRPr/>
            </a:pPr>
            <a:br>
              <a:rPr lang="en-US" altLang="en-US" sz="4000" b="0" kern="0">
                <a:latin typeface="+mj-lt"/>
              </a:rPr>
            </a:br>
            <a:endParaRPr lang="en-US"/>
          </a:p>
        </p:txBody>
      </p:sp>
      <p:sp>
        <p:nvSpPr>
          <p:cNvPr id="56322" name="Text Placeholder 2">
            <a:extLst>
              <a:ext uri="{FF2B5EF4-FFF2-40B4-BE49-F238E27FC236}">
                <a16:creationId xmlns:a16="http://schemas.microsoft.com/office/drawing/2014/main" id="{F36891DD-A961-374F-8C8F-A962C48CE48C}"/>
              </a:ext>
            </a:extLst>
          </p:cNvPr>
          <p:cNvSpPr>
            <a:spLocks noGrp="1" noChangeArrowheads="1"/>
          </p:cNvSpPr>
          <p:nvPr>
            <p:ph type="body" idx="1"/>
          </p:nvPr>
        </p:nvSpPr>
        <p:spPr/>
        <p:txBody>
          <a:bodyPr/>
          <a:lstStyle/>
          <a:p>
            <a:r>
              <a:rPr lang="en-US" altLang="en-US" sz="2900" dirty="0"/>
              <a:t>Instructional Activity 2 to Prepare the Learner: </a:t>
            </a:r>
            <a:r>
              <a:rPr lang="en-US" altLang="en-US" sz="2900" i="1" dirty="0"/>
              <a:t>Build Knowledge Through a Two-Part Activity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04800"/>
            <a:ext cx="6330696" cy="914400"/>
          </a:xfrm>
        </p:spPr>
        <p:txBody>
          <a:bodyPr/>
          <a:lstStyle/>
          <a:p>
            <a:r>
              <a:rPr lang="en-US" dirty="0"/>
              <a:t>Team Time to Learn About Amanda Gorman: 30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dirty="0"/>
              <a:t>Your turn to work with your group and coaches:</a:t>
            </a:r>
          </a:p>
          <a:p>
            <a:pPr>
              <a:spcBef>
                <a:spcPts val="1200"/>
              </a:spcBef>
              <a:spcAft>
                <a:spcPts val="600"/>
              </a:spcAft>
              <a:defRPr/>
            </a:pPr>
            <a:r>
              <a:rPr lang="en-US" dirty="0"/>
              <a:t>You will be reviewing and discussing readings about Amanda Gorman.</a:t>
            </a:r>
          </a:p>
          <a:p>
            <a:pPr>
              <a:spcBef>
                <a:spcPts val="1200"/>
              </a:spcBef>
              <a:spcAft>
                <a:spcPts val="600"/>
              </a:spcAft>
              <a:defRPr/>
            </a:pPr>
            <a:r>
              <a:rPr lang="en-US" dirty="0"/>
              <a:t>Go to Instructional Activity 2 A &amp; B (pg. 2) in the Participant Materials for the written directions and texts.</a:t>
            </a:r>
          </a:p>
          <a:p>
            <a:pPr>
              <a:spcBef>
                <a:spcPts val="1200"/>
              </a:spcBef>
              <a:spcAft>
                <a:spcPts val="600"/>
              </a:spcAft>
              <a:defRPr/>
            </a:pPr>
            <a:r>
              <a:rPr lang="en-US" dirty="0"/>
              <a:t>Be prepared to share your photo caption when you return to the whole group.</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25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703AAB8-9049-D242-9CFD-4912294D38A9}"/>
              </a:ext>
            </a:extLst>
          </p:cNvPr>
          <p:cNvSpPr>
            <a:spLocks noGrp="1" noChangeArrowheads="1"/>
          </p:cNvSpPr>
          <p:nvPr>
            <p:ph type="title"/>
          </p:nvPr>
        </p:nvSpPr>
        <p:spPr>
          <a:xfrm>
            <a:off x="1295400" y="304800"/>
            <a:ext cx="7543800" cy="914400"/>
          </a:xfrm>
        </p:spPr>
        <p:txBody>
          <a:bodyPr/>
          <a:lstStyle/>
          <a:p>
            <a:r>
              <a:rPr lang="en-US" altLang="en-US"/>
              <a:t>Share Your Team’s Caption!</a:t>
            </a:r>
          </a:p>
        </p:txBody>
      </p:sp>
      <p:sp>
        <p:nvSpPr>
          <p:cNvPr id="66563" name="Content Placeholder 2">
            <a:extLst>
              <a:ext uri="{FF2B5EF4-FFF2-40B4-BE49-F238E27FC236}">
                <a16:creationId xmlns:a16="http://schemas.microsoft.com/office/drawing/2014/main" id="{B369BE33-708A-1F4D-BE3F-FBBBD3CAFE75}"/>
              </a:ext>
            </a:extLst>
          </p:cNvPr>
          <p:cNvSpPr>
            <a:spLocks noGrp="1" noChangeArrowheads="1"/>
          </p:cNvSpPr>
          <p:nvPr>
            <p:ph idx="1"/>
          </p:nvPr>
        </p:nvSpPr>
        <p:spPr>
          <a:xfrm>
            <a:off x="609600" y="1524000"/>
            <a:ext cx="7924800" cy="5105400"/>
          </a:xfrm>
        </p:spPr>
        <p:txBody>
          <a:bodyPr/>
          <a:lstStyle/>
          <a:p>
            <a:pPr marL="0" indent="0">
              <a:spcBef>
                <a:spcPct val="0"/>
              </a:spcBef>
              <a:buNone/>
            </a:pPr>
            <a:endParaRPr lang="en-US" altLang="en-US">
              <a:latin typeface="Times New Roman" panose="02020603050405020304" pitchFamily="18" charset="0"/>
            </a:endParaRPr>
          </a:p>
        </p:txBody>
      </p:sp>
      <p:pic>
        <p:nvPicPr>
          <p:cNvPr id="6" name="Picture 5" descr="A picture containing person&#10;&#10;Description automatically generated">
            <a:extLst>
              <a:ext uri="{FF2B5EF4-FFF2-40B4-BE49-F238E27FC236}">
                <a16:creationId xmlns:a16="http://schemas.microsoft.com/office/drawing/2014/main" id="{5E902691-FDB3-4158-BC54-D5F9A70AB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48205"/>
            <a:ext cx="6621964" cy="3719195"/>
          </a:xfrm>
          <a:prstGeom prst="rect">
            <a:avLst/>
          </a:prstGeom>
        </p:spPr>
      </p:pic>
      <p:pic>
        <p:nvPicPr>
          <p:cNvPr id="7" name="Picture 2">
            <a:extLst>
              <a:ext uri="{FF2B5EF4-FFF2-40B4-BE49-F238E27FC236}">
                <a16:creationId xmlns:a16="http://schemas.microsoft.com/office/drawing/2014/main" id="{992402B0-C8D3-DC96-1CB1-E0E3949B6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E05F7A-8C29-F44B-A46E-9B67409526C6}"/>
              </a:ext>
            </a:extLst>
          </p:cNvPr>
          <p:cNvSpPr>
            <a:spLocks noGrp="1"/>
          </p:cNvSpPr>
          <p:nvPr>
            <p:ph type="title"/>
          </p:nvPr>
        </p:nvSpPr>
        <p:spPr/>
        <p:txBody>
          <a:bodyPr/>
          <a:lstStyle/>
          <a:p>
            <a:r>
              <a:rPr lang="en-US"/>
              <a:t>TAKE A QUICK stretch! </a:t>
            </a:r>
          </a:p>
        </p:txBody>
      </p:sp>
      <p:sp>
        <p:nvSpPr>
          <p:cNvPr id="5" name="Text Placeholder 4">
            <a:extLst>
              <a:ext uri="{FF2B5EF4-FFF2-40B4-BE49-F238E27FC236}">
                <a16:creationId xmlns:a16="http://schemas.microsoft.com/office/drawing/2014/main" id="{859A6594-3DFE-3249-96C0-CC3CD5B875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073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5">
            <a:extLst>
              <a:ext uri="{FF2B5EF4-FFF2-40B4-BE49-F238E27FC236}">
                <a16:creationId xmlns:a16="http://schemas.microsoft.com/office/drawing/2014/main" id="{D0BBD6D3-4258-7E43-A412-8E15ADB71D44}"/>
              </a:ext>
            </a:extLst>
          </p:cNvPr>
          <p:cNvSpPr txBox="1">
            <a:spLocks noChangeArrowheads="1"/>
          </p:cNvSpPr>
          <p:nvPr/>
        </p:nvSpPr>
        <p:spPr bwMode="auto">
          <a:xfrm>
            <a:off x="477078" y="3061252"/>
            <a:ext cx="8189844" cy="634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eaLnBrk="1" hangingPunct="1">
              <a:spcBef>
                <a:spcPts val="363"/>
              </a:spcBef>
            </a:pPr>
            <a:r>
              <a:rPr lang="en-US" altLang="en-US" sz="3200" b="0">
                <a:solidFill>
                  <a:schemeClr val="bg1"/>
                </a:solidFill>
                <a:latin typeface="Arial" panose="020B0604020202020204" pitchFamily="34" charset="0"/>
                <a:cs typeface="Arial" panose="020B0604020202020204" pitchFamily="34" charset="0"/>
              </a:rPr>
              <a:t>Cultivating a Language and Content Focus for English Learners</a:t>
            </a:r>
          </a:p>
          <a:p>
            <a:pPr algn="ctr" eaLnBrk="1" hangingPunct="1">
              <a:spcBef>
                <a:spcPts val="363"/>
              </a:spcBef>
            </a:pPr>
            <a:endParaRPr lang="en-US" altLang="en-US" sz="2400" b="0">
              <a:solidFill>
                <a:schemeClr val="bg1"/>
              </a:solidFill>
              <a:latin typeface="Arial" panose="020B0604020202020204" pitchFamily="34" charset="0"/>
              <a:cs typeface="Arial" panose="020B0604020202020204" pitchFamily="34" charset="0"/>
            </a:endParaRPr>
          </a:p>
          <a:p>
            <a:pPr algn="ctr" eaLnBrk="1" hangingPunct="1">
              <a:spcBef>
                <a:spcPts val="363"/>
              </a:spcBef>
            </a:pPr>
            <a:r>
              <a:rPr lang="en-US" altLang="en-US" sz="3200" b="0">
                <a:solidFill>
                  <a:schemeClr val="bg1"/>
                </a:solidFill>
                <a:latin typeface="Arial" panose="020B0604020202020204" pitchFamily="34" charset="0"/>
                <a:cs typeface="Arial" panose="020B0604020202020204" pitchFamily="34" charset="0"/>
              </a:rPr>
              <a:t>Literacy Lesson: “</a:t>
            </a:r>
            <a:r>
              <a:rPr lang="en-US" altLang="en-US" sz="3000" b="0">
                <a:solidFill>
                  <a:srgbClr val="FFFFFF"/>
                </a:solidFill>
                <a:latin typeface="Arial" panose="020B0604020202020204" pitchFamily="34" charset="0"/>
              </a:rPr>
              <a:t>The</a:t>
            </a:r>
            <a:r>
              <a:rPr lang="en-US" altLang="en-US" sz="3000" b="0" i="1">
                <a:solidFill>
                  <a:srgbClr val="FFFFFF"/>
                </a:solidFill>
                <a:latin typeface="Arial" panose="020B0604020202020204" pitchFamily="34" charset="0"/>
              </a:rPr>
              <a:t> </a:t>
            </a:r>
            <a:r>
              <a:rPr lang="en-US" altLang="en-US" sz="3000" b="0">
                <a:solidFill>
                  <a:srgbClr val="FFFFFF"/>
                </a:solidFill>
                <a:latin typeface="Arial" panose="020B0604020202020204" pitchFamily="34" charset="0"/>
              </a:rPr>
              <a:t>Hill We Climb”</a:t>
            </a:r>
            <a:endParaRPr lang="en-US" altLang="en-US" sz="2800" b="0">
              <a:solidFill>
                <a:srgbClr val="FFFFFF"/>
              </a:solidFill>
              <a:latin typeface="Arial" panose="020B0604020202020204" pitchFamily="34" charset="0"/>
            </a:endParaRPr>
          </a:p>
          <a:p>
            <a:pPr algn="ctr" eaLnBrk="1" hangingPunct="1">
              <a:spcBef>
                <a:spcPts val="363"/>
              </a:spcBef>
            </a:pPr>
            <a:endParaRPr lang="en-US" altLang="en-US" sz="1800" b="0">
              <a:solidFill>
                <a:srgbClr val="FFFFFF"/>
              </a:solidFill>
              <a:latin typeface="Arial" panose="020B0604020202020204" pitchFamily="34" charset="0"/>
            </a:endParaRPr>
          </a:p>
          <a:p>
            <a:pPr algn="ctr" eaLnBrk="1" hangingPunct="1">
              <a:spcBef>
                <a:spcPts val="363"/>
              </a:spcBef>
            </a:pPr>
            <a:r>
              <a:rPr lang="en-US" altLang="en-US" sz="2800" b="0">
                <a:solidFill>
                  <a:srgbClr val="FFFFFF"/>
                </a:solidFill>
                <a:latin typeface="Arial" panose="020B0604020202020204" pitchFamily="34" charset="0"/>
              </a:rPr>
              <a:t>Week Two</a:t>
            </a:r>
          </a:p>
          <a:p>
            <a:pPr algn="ctr" eaLnBrk="1" hangingPunct="1">
              <a:spcBef>
                <a:spcPts val="363"/>
              </a:spcBef>
            </a:pPr>
            <a:endParaRPr lang="en-US" altLang="en-US" sz="1600" b="0">
              <a:solidFill>
                <a:srgbClr val="FFFFFF"/>
              </a:solidFill>
              <a:latin typeface="Arial" panose="020B0604020202020204" pitchFamily="34" charset="0"/>
            </a:endParaRPr>
          </a:p>
          <a:p>
            <a:pPr algn="ctr" eaLnBrk="1" hangingPunct="1">
              <a:spcBef>
                <a:spcPts val="363"/>
              </a:spcBef>
            </a:pPr>
            <a:r>
              <a:rPr lang="en-US" altLang="en-US" sz="2800" b="0" i="1">
                <a:solidFill>
                  <a:schemeClr val="bg1"/>
                </a:solidFill>
                <a:latin typeface="Arial" panose="020B0604020202020204" pitchFamily="34" charset="0"/>
              </a:rPr>
              <a:t>Jane Roy • Lydia Stack</a:t>
            </a:r>
          </a:p>
          <a:p>
            <a:pPr algn="ctr" eaLnBrk="1" hangingPunct="1">
              <a:spcBef>
                <a:spcPts val="363"/>
              </a:spcBef>
            </a:pPr>
            <a:endParaRPr lang="en-US" altLang="en-US" sz="2800" b="0">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700" b="0" i="1">
              <a:solidFill>
                <a:srgbClr val="FFFFFF"/>
              </a:solidFill>
              <a:latin typeface="Arial" panose="020B0604020202020204" pitchFamily="34" charset="0"/>
            </a:endParaRPr>
          </a:p>
          <a:p>
            <a:pPr algn="ctr" eaLnBrk="1" hangingPunct="1">
              <a:spcBef>
                <a:spcPct val="50000"/>
              </a:spcBef>
            </a:pPr>
            <a:endParaRPr lang="en-US" altLang="en-US" sz="1000" b="0" i="1">
              <a:solidFill>
                <a:srgbClr val="FFFFFF"/>
              </a:solidFill>
              <a:latin typeface="Arial" panose="020B0604020202020204" pitchFamily="34" charset="0"/>
            </a:endParaRPr>
          </a:p>
          <a:p>
            <a:pPr algn="r" eaLnBrk="1" hangingPunct="1">
              <a:spcBef>
                <a:spcPct val="50000"/>
              </a:spcBef>
            </a:pPr>
            <a:r>
              <a:rPr lang="en-US" altLang="en-US" sz="1200" b="0">
                <a:solidFill>
                  <a:srgbClr val="FFFFFF"/>
                </a:solidFill>
                <a:latin typeface="Arial" panose="020B0604020202020204" pitchFamily="34" charset="0"/>
              </a:rPr>
              <a:t> 07.24.20 Draft</a:t>
            </a:r>
            <a:endParaRPr lang="en-US" altLang="en-US" sz="1200" b="0">
              <a:solidFill>
                <a:schemeClr val="bg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dirty="0"/>
              <a:t>Instructional Activity 3 to Prepare the Learner: </a:t>
            </a:r>
            <a:r>
              <a:rPr lang="en-US" altLang="en-US" sz="2900" i="1" dirty="0"/>
              <a:t>Explore the Literal vs. Figurative Meanings of the Poem’s Title</a:t>
            </a:r>
          </a:p>
        </p:txBody>
      </p:sp>
    </p:spTree>
    <p:extLst>
      <p:ext uri="{BB962C8B-B14F-4D97-AF65-F5344CB8AC3E}">
        <p14:creationId xmlns:p14="http://schemas.microsoft.com/office/powerpoint/2010/main" val="77847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D76D8-B587-BAAE-7E19-C8D6EFD8ACAE}"/>
              </a:ext>
            </a:extLst>
          </p:cNvPr>
          <p:cNvSpPr>
            <a:spLocks noGrp="1"/>
          </p:cNvSpPr>
          <p:nvPr>
            <p:ph type="title"/>
          </p:nvPr>
        </p:nvSpPr>
        <p:spPr>
          <a:xfrm>
            <a:off x="1295400" y="304800"/>
            <a:ext cx="7467600" cy="914400"/>
          </a:xfrm>
        </p:spPr>
        <p:txBody>
          <a:bodyPr wrap="square" anchor="b">
            <a:normAutofit fontScale="90000"/>
          </a:bodyPr>
          <a:lstStyle/>
          <a:p>
            <a:r>
              <a:rPr lang="en-US" dirty="0"/>
              <a:t>Thinking about the Poem’s Title: “The Hill We Climb”</a:t>
            </a:r>
          </a:p>
        </p:txBody>
      </p:sp>
      <p:pic>
        <p:nvPicPr>
          <p:cNvPr id="8" name="Picture 7" descr="A group of people walking up a snowy hill&#10;&#10;Description automatically generated with medium confidence">
            <a:extLst>
              <a:ext uri="{FF2B5EF4-FFF2-40B4-BE49-F238E27FC236}">
                <a16:creationId xmlns:a16="http://schemas.microsoft.com/office/drawing/2014/main" id="{7294928C-3171-ABFD-A1CE-4EB09234AE68}"/>
              </a:ext>
            </a:extLst>
          </p:cNvPr>
          <p:cNvPicPr>
            <a:picLocks noChangeAspect="1"/>
          </p:cNvPicPr>
          <p:nvPr/>
        </p:nvPicPr>
        <p:blipFill rotWithShape="1">
          <a:blip r:embed="rId3">
            <a:extLst>
              <a:ext uri="{28A0092B-C50C-407E-A947-70E740481C1C}">
                <a14:useLocalDpi xmlns:a14="http://schemas.microsoft.com/office/drawing/2010/main" val="0"/>
              </a:ext>
            </a:extLst>
          </a:blip>
          <a:srcRect t="22159" r="-2" b="-2"/>
          <a:stretch/>
        </p:blipFill>
        <p:spPr bwMode="auto">
          <a:xfrm>
            <a:off x="609600" y="1600200"/>
            <a:ext cx="7924800" cy="4648200"/>
          </a:xfrm>
          <a:prstGeom prst="rect">
            <a:avLst/>
          </a:prstGeom>
          <a:noFill/>
          <a:ln>
            <a:noFill/>
          </a:ln>
        </p:spPr>
      </p:pic>
    </p:spTree>
    <p:extLst>
      <p:ext uri="{BB962C8B-B14F-4D97-AF65-F5344CB8AC3E}">
        <p14:creationId xmlns:p14="http://schemas.microsoft.com/office/powerpoint/2010/main" val="23434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Team Time to Explore Figurative : Language: 15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dirty="0"/>
              <a:t>Your turn to work with your group and coaches:</a:t>
            </a:r>
          </a:p>
          <a:p>
            <a:pPr>
              <a:spcBef>
                <a:spcPts val="1200"/>
              </a:spcBef>
              <a:spcAft>
                <a:spcPts val="600"/>
              </a:spcAft>
              <a:defRPr/>
            </a:pPr>
            <a:r>
              <a:rPr lang="en-US" dirty="0"/>
              <a:t>You will be thinking about the figurative meaning of the title, “The Hill We Climb.”</a:t>
            </a:r>
          </a:p>
          <a:p>
            <a:pPr>
              <a:spcBef>
                <a:spcPts val="1200"/>
              </a:spcBef>
              <a:spcAft>
                <a:spcPts val="600"/>
              </a:spcAft>
              <a:defRPr/>
            </a:pPr>
            <a:r>
              <a:rPr lang="en-US" dirty="0"/>
              <a:t>Go to Instructional Activity 3 (pg. 6)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373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7E83E2-761D-49CF-BF42-53BAA63F8444}"/>
              </a:ext>
            </a:extLst>
          </p:cNvPr>
          <p:cNvSpPr txBox="1">
            <a:spLocks noChangeArrowheads="1"/>
          </p:cNvSpPr>
          <p:nvPr/>
        </p:nvSpPr>
        <p:spPr>
          <a:xfrm>
            <a:off x="456472" y="342234"/>
            <a:ext cx="8077927" cy="800766"/>
          </a:xfrm>
          <a:prstGeom prst="rect">
            <a:avLst/>
          </a:prstGeom>
        </p:spPr>
        <p:txBody>
          <a:bodyPr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r>
              <a:rPr lang="en-US" altLang="en-US" b="0" kern="0"/>
              <a:t>Using the Jamboard</a:t>
            </a:r>
          </a:p>
        </p:txBody>
      </p:sp>
      <p:sp>
        <p:nvSpPr>
          <p:cNvPr id="5" name="Content Placeholder 3">
            <a:extLst>
              <a:ext uri="{FF2B5EF4-FFF2-40B4-BE49-F238E27FC236}">
                <a16:creationId xmlns:a16="http://schemas.microsoft.com/office/drawing/2014/main" id="{2DFBC17A-CC54-45FB-9F6D-BCD380F5F262}"/>
              </a:ext>
            </a:extLst>
          </p:cNvPr>
          <p:cNvSpPr txBox="1">
            <a:spLocks noChangeArrowheads="1"/>
          </p:cNvSpPr>
          <p:nvPr/>
        </p:nvSpPr>
        <p:spPr bwMode="auto">
          <a:xfrm>
            <a:off x="456472" y="1676399"/>
            <a:ext cx="6172199" cy="990600"/>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sz="2100" b="0">
                <a:solidFill>
                  <a:srgbClr val="000000"/>
                </a:solidFill>
                <a:latin typeface="+mj-lt"/>
              </a:rPr>
              <a:t>On the top of your screen, you will see different boards. Make sure you click to the board that corresponds to your team. </a:t>
            </a:r>
          </a:p>
        </p:txBody>
      </p:sp>
      <p:pic>
        <p:nvPicPr>
          <p:cNvPr id="7" name="Picture 6">
            <a:extLst>
              <a:ext uri="{FF2B5EF4-FFF2-40B4-BE49-F238E27FC236}">
                <a16:creationId xmlns:a16="http://schemas.microsoft.com/office/drawing/2014/main" id="{7B86B3E9-D91D-458C-9495-D6D34887ED48}"/>
              </a:ext>
            </a:extLst>
          </p:cNvPr>
          <p:cNvPicPr>
            <a:picLocks noChangeAspect="1"/>
          </p:cNvPicPr>
          <p:nvPr/>
        </p:nvPicPr>
        <p:blipFill rotWithShape="1">
          <a:blip r:embed="rId3"/>
          <a:srcRect l="12573" t="6989" r="12573" b="15591"/>
          <a:stretch/>
        </p:blipFill>
        <p:spPr>
          <a:xfrm>
            <a:off x="6477000" y="1828799"/>
            <a:ext cx="2438401" cy="685801"/>
          </a:xfrm>
          <a:prstGeom prst="rect">
            <a:avLst/>
          </a:prstGeom>
          <a:ln>
            <a:solidFill>
              <a:schemeClr val="tx1"/>
            </a:solidFill>
          </a:ln>
        </p:spPr>
      </p:pic>
      <p:sp>
        <p:nvSpPr>
          <p:cNvPr id="9" name="Content Placeholder 3">
            <a:extLst>
              <a:ext uri="{FF2B5EF4-FFF2-40B4-BE49-F238E27FC236}">
                <a16:creationId xmlns:a16="http://schemas.microsoft.com/office/drawing/2014/main" id="{26C4B3FF-7CA7-425D-A047-CEC26B8CF757}"/>
              </a:ext>
            </a:extLst>
          </p:cNvPr>
          <p:cNvSpPr txBox="1">
            <a:spLocks noChangeArrowheads="1"/>
          </p:cNvSpPr>
          <p:nvPr/>
        </p:nvSpPr>
        <p:spPr bwMode="auto">
          <a:xfrm>
            <a:off x="404149" y="3516243"/>
            <a:ext cx="4610100" cy="990600"/>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startAt="2"/>
              <a:defRPr/>
            </a:pPr>
            <a:r>
              <a:rPr lang="en-US" sz="2100" b="0">
                <a:solidFill>
                  <a:srgbClr val="000000"/>
                </a:solidFill>
                <a:latin typeface="+mj-lt"/>
              </a:rPr>
              <a:t>If you hover over the icons on the left, you will see different functions.</a:t>
            </a:r>
          </a:p>
        </p:txBody>
      </p:sp>
      <p:pic>
        <p:nvPicPr>
          <p:cNvPr id="11" name="Picture 10">
            <a:extLst>
              <a:ext uri="{FF2B5EF4-FFF2-40B4-BE49-F238E27FC236}">
                <a16:creationId xmlns:a16="http://schemas.microsoft.com/office/drawing/2014/main" id="{407A8D31-E41D-4A8C-BE30-7F7095C1827D}"/>
              </a:ext>
            </a:extLst>
          </p:cNvPr>
          <p:cNvPicPr>
            <a:picLocks noChangeAspect="1"/>
          </p:cNvPicPr>
          <p:nvPr/>
        </p:nvPicPr>
        <p:blipFill>
          <a:blip r:embed="rId4"/>
          <a:stretch>
            <a:fillRect/>
          </a:stretch>
        </p:blipFill>
        <p:spPr>
          <a:xfrm>
            <a:off x="6553199" y="2830829"/>
            <a:ext cx="550200" cy="3493771"/>
          </a:xfrm>
          <a:prstGeom prst="rect">
            <a:avLst/>
          </a:prstGeom>
        </p:spPr>
      </p:pic>
      <p:sp>
        <p:nvSpPr>
          <p:cNvPr id="12" name="TextBox 11">
            <a:extLst>
              <a:ext uri="{FF2B5EF4-FFF2-40B4-BE49-F238E27FC236}">
                <a16:creationId xmlns:a16="http://schemas.microsoft.com/office/drawing/2014/main" id="{4773DE5B-C0EA-486A-B3D2-65A0F9337713}"/>
              </a:ext>
            </a:extLst>
          </p:cNvPr>
          <p:cNvSpPr txBox="1"/>
          <p:nvPr/>
        </p:nvSpPr>
        <p:spPr>
          <a:xfrm>
            <a:off x="7475855" y="2848755"/>
            <a:ext cx="685800" cy="400110"/>
          </a:xfrm>
          <a:prstGeom prst="rect">
            <a:avLst/>
          </a:prstGeom>
          <a:noFill/>
        </p:spPr>
        <p:txBody>
          <a:bodyPr wrap="square" rtlCol="0">
            <a:spAutoFit/>
          </a:bodyPr>
          <a:lstStyle/>
          <a:p>
            <a:r>
              <a:rPr lang="en-US" sz="2000" b="0">
                <a:solidFill>
                  <a:srgbClr val="245D90"/>
                </a:solidFill>
                <a:latin typeface="+mj-lt"/>
              </a:rPr>
              <a:t>Pen</a:t>
            </a:r>
          </a:p>
        </p:txBody>
      </p:sp>
      <p:cxnSp>
        <p:nvCxnSpPr>
          <p:cNvPr id="14" name="Straight Arrow Connector 13">
            <a:extLst>
              <a:ext uri="{FF2B5EF4-FFF2-40B4-BE49-F238E27FC236}">
                <a16:creationId xmlns:a16="http://schemas.microsoft.com/office/drawing/2014/main" id="{DCDE556B-03A0-48EE-A7D9-C5CB42931C61}"/>
              </a:ext>
            </a:extLst>
          </p:cNvPr>
          <p:cNvCxnSpPr>
            <a:cxnSpLocks/>
          </p:cNvCxnSpPr>
          <p:nvPr/>
        </p:nvCxnSpPr>
        <p:spPr bwMode="auto">
          <a:xfrm>
            <a:off x="6172200" y="34290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944BB5D-C365-4C89-83B4-384D0CCE4A13}"/>
              </a:ext>
            </a:extLst>
          </p:cNvPr>
          <p:cNvCxnSpPr>
            <a:cxnSpLocks/>
          </p:cNvCxnSpPr>
          <p:nvPr/>
        </p:nvCxnSpPr>
        <p:spPr bwMode="auto">
          <a:xfrm>
            <a:off x="6172200" y="43434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CEAF0AC5-9E78-49F0-A8D1-0E4B86B3916F}"/>
              </a:ext>
            </a:extLst>
          </p:cNvPr>
          <p:cNvCxnSpPr>
            <a:cxnSpLocks/>
          </p:cNvCxnSpPr>
          <p:nvPr/>
        </p:nvCxnSpPr>
        <p:spPr bwMode="auto">
          <a:xfrm>
            <a:off x="6172200" y="51816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075C7D75-9E6E-4B0C-A256-9D41E485474B}"/>
              </a:ext>
            </a:extLst>
          </p:cNvPr>
          <p:cNvCxnSpPr>
            <a:cxnSpLocks/>
          </p:cNvCxnSpPr>
          <p:nvPr/>
        </p:nvCxnSpPr>
        <p:spPr bwMode="auto">
          <a:xfrm>
            <a:off x="6172200" y="60198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D2C12770-0975-4647-9A4A-947A854A0E23}"/>
              </a:ext>
            </a:extLst>
          </p:cNvPr>
          <p:cNvCxnSpPr>
            <a:cxnSpLocks/>
          </p:cNvCxnSpPr>
          <p:nvPr/>
        </p:nvCxnSpPr>
        <p:spPr bwMode="auto">
          <a:xfrm rot="10800000" flipV="1">
            <a:off x="7010400" y="304881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98128F90-FB9A-40FA-86A5-A7C7430CF200}"/>
              </a:ext>
            </a:extLst>
          </p:cNvPr>
          <p:cNvCxnSpPr>
            <a:cxnSpLocks/>
          </p:cNvCxnSpPr>
          <p:nvPr/>
        </p:nvCxnSpPr>
        <p:spPr bwMode="auto">
          <a:xfrm rot="10800000" flipV="1">
            <a:off x="7030085" y="388620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74DFE72C-E321-4A1B-B393-5E08BF53163A}"/>
              </a:ext>
            </a:extLst>
          </p:cNvPr>
          <p:cNvCxnSpPr>
            <a:cxnSpLocks/>
          </p:cNvCxnSpPr>
          <p:nvPr/>
        </p:nvCxnSpPr>
        <p:spPr bwMode="auto">
          <a:xfrm rot="10800000" flipV="1">
            <a:off x="6978649" y="4723590"/>
            <a:ext cx="445770" cy="0"/>
          </a:xfrm>
          <a:prstGeom prst="straightConnector1">
            <a:avLst/>
          </a:prstGeom>
          <a:noFill/>
          <a:ln w="28575" cap="flat" cmpd="sng" algn="ctr">
            <a:solidFill>
              <a:srgbClr val="C2262C"/>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F09540E5-35CA-4D69-893C-F2C46CDA4607}"/>
              </a:ext>
            </a:extLst>
          </p:cNvPr>
          <p:cNvCxnSpPr>
            <a:cxnSpLocks/>
          </p:cNvCxnSpPr>
          <p:nvPr/>
        </p:nvCxnSpPr>
        <p:spPr bwMode="auto">
          <a:xfrm rot="10800000" flipV="1">
            <a:off x="6998333" y="5638800"/>
            <a:ext cx="445770" cy="0"/>
          </a:xfrm>
          <a:prstGeom prst="straightConnector1">
            <a:avLst/>
          </a:prstGeom>
          <a:noFill/>
          <a:ln w="28575" cap="flat" cmpd="sng" algn="ctr">
            <a:solidFill>
              <a:srgbClr val="C2262C"/>
            </a:solidFill>
            <a:prstDash val="solid"/>
            <a:round/>
            <a:headEnd type="none" w="med" len="med"/>
            <a:tailEnd type="triangle"/>
          </a:ln>
          <a:effectLst/>
        </p:spPr>
      </p:cxnSp>
      <p:sp>
        <p:nvSpPr>
          <p:cNvPr id="26" name="TextBox 25">
            <a:extLst>
              <a:ext uri="{FF2B5EF4-FFF2-40B4-BE49-F238E27FC236}">
                <a16:creationId xmlns:a16="http://schemas.microsoft.com/office/drawing/2014/main" id="{25268995-2B37-4BBF-A425-3E6EF7024C08}"/>
              </a:ext>
            </a:extLst>
          </p:cNvPr>
          <p:cNvSpPr txBox="1"/>
          <p:nvPr/>
        </p:nvSpPr>
        <p:spPr>
          <a:xfrm>
            <a:off x="7514877" y="3686145"/>
            <a:ext cx="914400" cy="400110"/>
          </a:xfrm>
          <a:prstGeom prst="rect">
            <a:avLst/>
          </a:prstGeom>
          <a:noFill/>
        </p:spPr>
        <p:txBody>
          <a:bodyPr wrap="square" rtlCol="0">
            <a:spAutoFit/>
          </a:bodyPr>
          <a:lstStyle/>
          <a:p>
            <a:r>
              <a:rPr lang="en-US" sz="2000" b="0">
                <a:solidFill>
                  <a:srgbClr val="245D90"/>
                </a:solidFill>
                <a:latin typeface="+mj-lt"/>
              </a:rPr>
              <a:t>Select</a:t>
            </a:r>
          </a:p>
        </p:txBody>
      </p:sp>
      <p:sp>
        <p:nvSpPr>
          <p:cNvPr id="28" name="TextBox 27">
            <a:extLst>
              <a:ext uri="{FF2B5EF4-FFF2-40B4-BE49-F238E27FC236}">
                <a16:creationId xmlns:a16="http://schemas.microsoft.com/office/drawing/2014/main" id="{085C1563-B644-412C-B68F-79DA34752DFD}"/>
              </a:ext>
            </a:extLst>
          </p:cNvPr>
          <p:cNvSpPr txBox="1"/>
          <p:nvPr/>
        </p:nvSpPr>
        <p:spPr>
          <a:xfrm>
            <a:off x="7467600" y="4523535"/>
            <a:ext cx="1676400" cy="400110"/>
          </a:xfrm>
          <a:prstGeom prst="rect">
            <a:avLst/>
          </a:prstGeom>
          <a:noFill/>
        </p:spPr>
        <p:txBody>
          <a:bodyPr wrap="square" rtlCol="0">
            <a:spAutoFit/>
          </a:bodyPr>
          <a:lstStyle/>
          <a:p>
            <a:r>
              <a:rPr lang="en-US" sz="2000" b="0">
                <a:solidFill>
                  <a:srgbClr val="245D90"/>
                </a:solidFill>
                <a:latin typeface="+mj-lt"/>
              </a:rPr>
              <a:t>Image (add)</a:t>
            </a:r>
          </a:p>
        </p:txBody>
      </p:sp>
      <p:sp>
        <p:nvSpPr>
          <p:cNvPr id="30" name="TextBox 29">
            <a:extLst>
              <a:ext uri="{FF2B5EF4-FFF2-40B4-BE49-F238E27FC236}">
                <a16:creationId xmlns:a16="http://schemas.microsoft.com/office/drawing/2014/main" id="{E53999C7-B2ED-49CF-872C-86830D2EEE96}"/>
              </a:ext>
            </a:extLst>
          </p:cNvPr>
          <p:cNvSpPr txBox="1"/>
          <p:nvPr/>
        </p:nvSpPr>
        <p:spPr>
          <a:xfrm>
            <a:off x="7535198" y="5438745"/>
            <a:ext cx="685800" cy="400110"/>
          </a:xfrm>
          <a:prstGeom prst="rect">
            <a:avLst/>
          </a:prstGeom>
          <a:noFill/>
        </p:spPr>
        <p:txBody>
          <a:bodyPr wrap="square" rtlCol="0">
            <a:spAutoFit/>
          </a:bodyPr>
          <a:lstStyle/>
          <a:p>
            <a:r>
              <a:rPr lang="en-US" sz="2000" b="0">
                <a:solidFill>
                  <a:srgbClr val="245D90"/>
                </a:solidFill>
                <a:latin typeface="+mj-lt"/>
              </a:rPr>
              <a:t>Text</a:t>
            </a:r>
          </a:p>
        </p:txBody>
      </p:sp>
      <p:sp>
        <p:nvSpPr>
          <p:cNvPr id="32" name="TextBox 31">
            <a:extLst>
              <a:ext uri="{FF2B5EF4-FFF2-40B4-BE49-F238E27FC236}">
                <a16:creationId xmlns:a16="http://schemas.microsoft.com/office/drawing/2014/main" id="{97011486-B057-4B3E-8F8A-A9EF303D749A}"/>
              </a:ext>
            </a:extLst>
          </p:cNvPr>
          <p:cNvSpPr txBox="1"/>
          <p:nvPr/>
        </p:nvSpPr>
        <p:spPr>
          <a:xfrm>
            <a:off x="5293648" y="3228945"/>
            <a:ext cx="989678" cy="400110"/>
          </a:xfrm>
          <a:prstGeom prst="rect">
            <a:avLst/>
          </a:prstGeom>
          <a:noFill/>
        </p:spPr>
        <p:txBody>
          <a:bodyPr wrap="square" rtlCol="0">
            <a:spAutoFit/>
          </a:bodyPr>
          <a:lstStyle/>
          <a:p>
            <a:r>
              <a:rPr lang="en-US" sz="2000" b="0">
                <a:solidFill>
                  <a:srgbClr val="245D90"/>
                </a:solidFill>
                <a:latin typeface="+mj-lt"/>
              </a:rPr>
              <a:t>Erase</a:t>
            </a:r>
          </a:p>
        </p:txBody>
      </p:sp>
      <p:sp>
        <p:nvSpPr>
          <p:cNvPr id="34" name="TextBox 33">
            <a:extLst>
              <a:ext uri="{FF2B5EF4-FFF2-40B4-BE49-F238E27FC236}">
                <a16:creationId xmlns:a16="http://schemas.microsoft.com/office/drawing/2014/main" id="{B962EDEC-2628-43F4-8235-AA7EEF7082B4}"/>
              </a:ext>
            </a:extLst>
          </p:cNvPr>
          <p:cNvSpPr txBox="1"/>
          <p:nvPr/>
        </p:nvSpPr>
        <p:spPr>
          <a:xfrm>
            <a:off x="4724400" y="4114800"/>
            <a:ext cx="1485901" cy="707886"/>
          </a:xfrm>
          <a:prstGeom prst="rect">
            <a:avLst/>
          </a:prstGeom>
          <a:noFill/>
        </p:spPr>
        <p:txBody>
          <a:bodyPr wrap="square" rtlCol="0">
            <a:spAutoFit/>
          </a:bodyPr>
          <a:lstStyle/>
          <a:p>
            <a:pPr algn="ctr"/>
            <a:r>
              <a:rPr lang="en-US" sz="2000" b="0">
                <a:solidFill>
                  <a:srgbClr val="245D90"/>
                </a:solidFill>
                <a:latin typeface="+mj-lt"/>
              </a:rPr>
              <a:t>Add sticky note</a:t>
            </a:r>
          </a:p>
        </p:txBody>
      </p:sp>
      <p:sp>
        <p:nvSpPr>
          <p:cNvPr id="36" name="TextBox 35">
            <a:extLst>
              <a:ext uri="{FF2B5EF4-FFF2-40B4-BE49-F238E27FC236}">
                <a16:creationId xmlns:a16="http://schemas.microsoft.com/office/drawing/2014/main" id="{2411F02C-89DF-42C6-B14A-1A054D0262FD}"/>
              </a:ext>
            </a:extLst>
          </p:cNvPr>
          <p:cNvSpPr txBox="1"/>
          <p:nvPr/>
        </p:nvSpPr>
        <p:spPr>
          <a:xfrm>
            <a:off x="5246371" y="4981545"/>
            <a:ext cx="895350" cy="400110"/>
          </a:xfrm>
          <a:prstGeom prst="rect">
            <a:avLst/>
          </a:prstGeom>
          <a:noFill/>
        </p:spPr>
        <p:txBody>
          <a:bodyPr wrap="square" rtlCol="0">
            <a:spAutoFit/>
          </a:bodyPr>
          <a:lstStyle/>
          <a:p>
            <a:r>
              <a:rPr lang="en-US" sz="2000" b="0">
                <a:solidFill>
                  <a:srgbClr val="245D90"/>
                </a:solidFill>
                <a:latin typeface="+mj-lt"/>
              </a:rPr>
              <a:t>Circle</a:t>
            </a:r>
          </a:p>
        </p:txBody>
      </p:sp>
      <p:sp>
        <p:nvSpPr>
          <p:cNvPr id="38" name="TextBox 37">
            <a:extLst>
              <a:ext uri="{FF2B5EF4-FFF2-40B4-BE49-F238E27FC236}">
                <a16:creationId xmlns:a16="http://schemas.microsoft.com/office/drawing/2014/main" id="{D5EFD78F-1F83-4DE6-9E03-A774C39D617A}"/>
              </a:ext>
            </a:extLst>
          </p:cNvPr>
          <p:cNvSpPr txBox="1"/>
          <p:nvPr/>
        </p:nvSpPr>
        <p:spPr>
          <a:xfrm>
            <a:off x="5293648" y="5819744"/>
            <a:ext cx="895350" cy="400110"/>
          </a:xfrm>
          <a:prstGeom prst="rect">
            <a:avLst/>
          </a:prstGeom>
          <a:noFill/>
        </p:spPr>
        <p:txBody>
          <a:bodyPr wrap="square" rtlCol="0">
            <a:spAutoFit/>
          </a:bodyPr>
          <a:lstStyle/>
          <a:p>
            <a:r>
              <a:rPr lang="en-US" sz="2000" b="0">
                <a:solidFill>
                  <a:srgbClr val="245D90"/>
                </a:solidFill>
                <a:latin typeface="+mj-lt"/>
              </a:rPr>
              <a:t>Laser</a:t>
            </a:r>
          </a:p>
        </p:txBody>
      </p:sp>
    </p:spTree>
    <p:extLst>
      <p:ext uri="{BB962C8B-B14F-4D97-AF65-F5344CB8AC3E}">
        <p14:creationId xmlns:p14="http://schemas.microsoft.com/office/powerpoint/2010/main" val="19582799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ppt_x"/>
                                          </p:val>
                                        </p:tav>
                                        <p:tav tm="100000">
                                          <p:val>
                                            <p:strVal val="#ppt_x"/>
                                          </p:val>
                                        </p:tav>
                                      </p:tavLst>
                                    </p:anim>
                                    <p:anim calcmode="lin" valueType="num">
                                      <p:cBhvr additive="base">
                                        <p:cTn id="82" dur="500" fill="hold"/>
                                        <p:tgtEl>
                                          <p:spTgt spid="3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26" grpId="0"/>
      <p:bldP spid="28" grpId="0"/>
      <p:bldP spid="30" grpId="0"/>
      <p:bldP spid="32" grpId="0"/>
      <p:bldP spid="34" grpId="0"/>
      <p:bldP spid="36"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E074-C9F0-4446-8A6B-A2C6B0B87F51}"/>
              </a:ext>
            </a:extLst>
          </p:cNvPr>
          <p:cNvSpPr txBox="1">
            <a:spLocks/>
          </p:cNvSpPr>
          <p:nvPr/>
        </p:nvSpPr>
        <p:spPr>
          <a:xfrm>
            <a:off x="535637" y="230582"/>
            <a:ext cx="8140119" cy="914400"/>
          </a:xfrm>
          <a:prstGeom prst="rect">
            <a:avLst/>
          </a:prstGeom>
        </p:spPr>
        <p:txBody>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r>
              <a:rPr lang="en-US" altLang="en-US" b="0" kern="0"/>
              <a:t>Part 2 of the Model Lesson:</a:t>
            </a:r>
          </a:p>
          <a:p>
            <a:pPr algn="ctr"/>
            <a:r>
              <a:rPr lang="en-US" altLang="en-US" b="0" kern="0"/>
              <a:t> Interacting With the Text</a:t>
            </a:r>
            <a:endParaRPr lang="en-US" b="0" kern="0"/>
          </a:p>
        </p:txBody>
      </p:sp>
      <p:sp>
        <p:nvSpPr>
          <p:cNvPr id="3" name="Content Placeholder 2">
            <a:extLst>
              <a:ext uri="{FF2B5EF4-FFF2-40B4-BE49-F238E27FC236}">
                <a16:creationId xmlns:a16="http://schemas.microsoft.com/office/drawing/2014/main" id="{AC74AD02-E625-419E-80ED-D280DF2D2E77}"/>
              </a:ext>
            </a:extLst>
          </p:cNvPr>
          <p:cNvSpPr txBox="1">
            <a:spLocks/>
          </p:cNvSpPr>
          <p:nvPr/>
        </p:nvSpPr>
        <p:spPr>
          <a:xfrm>
            <a:off x="609600" y="16002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0" indent="0">
              <a:buFont typeface="Wingdings" pitchFamily="2" charset="2"/>
              <a:buNone/>
            </a:pPr>
            <a:endParaRPr lang="en-US" b="0" kern="0"/>
          </a:p>
          <a:p>
            <a:pPr marL="0" indent="0">
              <a:buFont typeface="Wingdings" pitchFamily="2" charset="2"/>
              <a:buNone/>
            </a:pPr>
            <a:endParaRPr lang="en-US" b="0" kern="0"/>
          </a:p>
          <a:p>
            <a:pPr marL="0" indent="0">
              <a:buFont typeface="Wingdings" pitchFamily="2" charset="2"/>
              <a:buNone/>
            </a:pPr>
            <a:endParaRPr lang="en-US" b="0" kern="0"/>
          </a:p>
        </p:txBody>
      </p:sp>
      <p:pic>
        <p:nvPicPr>
          <p:cNvPr id="5" name="Picture 2" descr="Navy blue check mark 3 icon - Free navy blue check mark icons">
            <a:extLst>
              <a:ext uri="{FF2B5EF4-FFF2-40B4-BE49-F238E27FC236}">
                <a16:creationId xmlns:a16="http://schemas.microsoft.com/office/drawing/2014/main" id="{857EEB94-64DD-48B4-978A-414A932C8CD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748" y="1907256"/>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avy blue check mark 3 icon - Free navy blue check mark icons">
            <a:extLst>
              <a:ext uri="{FF2B5EF4-FFF2-40B4-BE49-F238E27FC236}">
                <a16:creationId xmlns:a16="http://schemas.microsoft.com/office/drawing/2014/main" id="{F31BEF13-D799-4FFB-9B3F-60B60A3CBE8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699" y="4549914"/>
            <a:ext cx="479286" cy="479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6E3FD7-A9D7-4B34-B1C3-7EFE538A2082}"/>
              </a:ext>
            </a:extLst>
          </p:cNvPr>
          <p:cNvSpPr txBox="1"/>
          <p:nvPr/>
        </p:nvSpPr>
        <p:spPr>
          <a:xfrm>
            <a:off x="1202737" y="1816979"/>
            <a:ext cx="4588463" cy="1338828"/>
          </a:xfrm>
          <a:prstGeom prst="rect">
            <a:avLst/>
          </a:prstGeom>
          <a:noFill/>
        </p:spPr>
        <p:txBody>
          <a:bodyPr wrap="square" rtlCol="0">
            <a:spAutoFit/>
          </a:bodyPr>
          <a:lstStyle/>
          <a:p>
            <a:pPr>
              <a:spcBef>
                <a:spcPts val="1200"/>
              </a:spcBef>
              <a:spcAft>
                <a:spcPts val="600"/>
              </a:spcAft>
            </a:pPr>
            <a:r>
              <a:rPr lang="en-US" b="0" dirty="0">
                <a:solidFill>
                  <a:srgbClr val="000000"/>
                </a:solidFill>
                <a:latin typeface="+mj-lt"/>
              </a:rPr>
              <a:t>Reading a text multiple times:</a:t>
            </a:r>
          </a:p>
          <a:p>
            <a:pPr marL="342900" indent="-342900">
              <a:spcBef>
                <a:spcPts val="1200"/>
              </a:spcBef>
              <a:spcAft>
                <a:spcPts val="600"/>
              </a:spcAft>
              <a:buFont typeface="Arial" panose="020B0604020202020204" pitchFamily="34" charset="0"/>
              <a:buChar char="•"/>
            </a:pPr>
            <a:r>
              <a:rPr lang="en-US" b="0" dirty="0">
                <a:solidFill>
                  <a:srgbClr val="000000"/>
                </a:solidFill>
                <a:latin typeface="+mj-lt"/>
              </a:rPr>
              <a:t>Allows students to recognize new information each time. </a:t>
            </a:r>
          </a:p>
        </p:txBody>
      </p:sp>
      <p:sp>
        <p:nvSpPr>
          <p:cNvPr id="8" name="TextBox 7">
            <a:extLst>
              <a:ext uri="{FF2B5EF4-FFF2-40B4-BE49-F238E27FC236}">
                <a16:creationId xmlns:a16="http://schemas.microsoft.com/office/drawing/2014/main" id="{771A0D90-8AB8-49BB-9E0C-0A0CBDE7EFD9}"/>
              </a:ext>
            </a:extLst>
          </p:cNvPr>
          <p:cNvSpPr txBox="1"/>
          <p:nvPr/>
        </p:nvSpPr>
        <p:spPr>
          <a:xfrm>
            <a:off x="1202737" y="4433359"/>
            <a:ext cx="4359864" cy="1446550"/>
          </a:xfrm>
          <a:prstGeom prst="rect">
            <a:avLst/>
          </a:prstGeom>
          <a:noFill/>
        </p:spPr>
        <p:txBody>
          <a:bodyPr wrap="square" rtlCol="0">
            <a:spAutoFit/>
          </a:bodyPr>
          <a:lstStyle/>
          <a:p>
            <a:r>
              <a:rPr lang="en-US" b="0">
                <a:solidFill>
                  <a:srgbClr val="000000"/>
                </a:solidFill>
                <a:latin typeface="+mj-lt"/>
                <a:ea typeface="MS PGothic" charset="0"/>
                <a:cs typeface="MS PGothic" charset="0"/>
              </a:rPr>
              <a:t>Stopping often and discussing what is read builds understanding and new insights.</a:t>
            </a:r>
          </a:p>
          <a:p>
            <a:endParaRPr lang="en-US"/>
          </a:p>
        </p:txBody>
      </p:sp>
      <p:sp>
        <p:nvSpPr>
          <p:cNvPr id="10" name="TextBox 9">
            <a:extLst>
              <a:ext uri="{FF2B5EF4-FFF2-40B4-BE49-F238E27FC236}">
                <a16:creationId xmlns:a16="http://schemas.microsoft.com/office/drawing/2014/main" id="{3DD87385-3CFF-8B48-9FA8-194509733954}"/>
              </a:ext>
            </a:extLst>
          </p:cNvPr>
          <p:cNvSpPr txBox="1"/>
          <p:nvPr/>
        </p:nvSpPr>
        <p:spPr>
          <a:xfrm>
            <a:off x="1202737" y="3133861"/>
            <a:ext cx="4359863" cy="769441"/>
          </a:xfrm>
          <a:prstGeom prst="rect">
            <a:avLst/>
          </a:prstGeom>
          <a:noFill/>
        </p:spPr>
        <p:txBody>
          <a:bodyPr wrap="square" rtlCol="0">
            <a:spAutoFit/>
          </a:bodyPr>
          <a:lstStyle/>
          <a:p>
            <a:pPr marL="342900" indent="-342900">
              <a:buFont typeface="Arial" panose="020B0604020202020204" pitchFamily="34" charset="0"/>
              <a:buChar char="•"/>
            </a:pPr>
            <a:r>
              <a:rPr lang="en-US" b="0">
                <a:solidFill>
                  <a:srgbClr val="000000"/>
                </a:solidFill>
                <a:latin typeface="+mj-lt"/>
              </a:rPr>
              <a:t>Provides insights to students about how language works.</a:t>
            </a:r>
          </a:p>
        </p:txBody>
      </p:sp>
      <p:pic>
        <p:nvPicPr>
          <p:cNvPr id="4" name="Picture 2" descr="Call Us What We Carry by Amanda Gorman review – symphony of hope and  solidarity | Poetry | The Guardian">
            <a:extLst>
              <a:ext uri="{FF2B5EF4-FFF2-40B4-BE49-F238E27FC236}">
                <a16:creationId xmlns:a16="http://schemas.microsoft.com/office/drawing/2014/main" id="{2181A43A-CD7F-0F8F-54CF-E397C9EA5A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71" r="18172"/>
          <a:stretch/>
        </p:blipFill>
        <p:spPr bwMode="auto">
          <a:xfrm rot="244693">
            <a:off x="6093242" y="2427054"/>
            <a:ext cx="2748681" cy="24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592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0BE645-6352-469C-905B-16283C993C30}"/>
              </a:ext>
            </a:extLst>
          </p:cNvPr>
          <p:cNvSpPr>
            <a:spLocks noGrp="1"/>
          </p:cNvSpPr>
          <p:nvPr>
            <p:ph type="body" idx="1"/>
          </p:nvPr>
        </p:nvSpPr>
        <p:spPr>
          <a:xfrm>
            <a:off x="-724694" y="2112805"/>
            <a:ext cx="4382294" cy="430887"/>
          </a:xfrm>
        </p:spPr>
        <p:txBody>
          <a:bodyPr/>
          <a:lstStyle/>
          <a:p>
            <a:pPr algn="ctr"/>
            <a:r>
              <a:rPr lang="en-US" sz="2400"/>
              <a:t>Excerpt 1</a:t>
            </a:r>
          </a:p>
        </p:txBody>
      </p:sp>
      <p:sp>
        <p:nvSpPr>
          <p:cNvPr id="5" name="Content Placeholder 4">
            <a:extLst>
              <a:ext uri="{FF2B5EF4-FFF2-40B4-BE49-F238E27FC236}">
                <a16:creationId xmlns:a16="http://schemas.microsoft.com/office/drawing/2014/main" id="{F36A30D9-BD76-4A58-8944-7630B120915B}"/>
              </a:ext>
            </a:extLst>
          </p:cNvPr>
          <p:cNvSpPr>
            <a:spLocks noGrp="1"/>
          </p:cNvSpPr>
          <p:nvPr>
            <p:ph sz="half" idx="2"/>
          </p:nvPr>
        </p:nvSpPr>
        <p:spPr>
          <a:xfrm>
            <a:off x="458788" y="2590799"/>
            <a:ext cx="4040188" cy="3729669"/>
          </a:xfrm>
        </p:spPr>
        <p:txBody>
          <a:bodyPr/>
          <a:lstStyle/>
          <a:p>
            <a:pPr>
              <a:spcBef>
                <a:spcPts val="1560"/>
              </a:spcBef>
            </a:pPr>
            <a:r>
              <a:rPr lang="en-US" sz="2200" i="1" dirty="0"/>
              <a:t>First read</a:t>
            </a:r>
            <a:r>
              <a:rPr lang="en-US" sz="2200" dirty="0"/>
              <a:t>: Reflect on the poem read aloud.</a:t>
            </a:r>
          </a:p>
          <a:p>
            <a:pPr>
              <a:spcBef>
                <a:spcPts val="1560"/>
              </a:spcBef>
            </a:pPr>
            <a:r>
              <a:rPr lang="en-US" sz="2200" i="1" dirty="0"/>
              <a:t>Second read: </a:t>
            </a:r>
            <a:r>
              <a:rPr lang="en-US" sz="2200" dirty="0"/>
              <a:t>Explore language use through repetition.</a:t>
            </a:r>
          </a:p>
          <a:p>
            <a:pPr>
              <a:spcBef>
                <a:spcPts val="1560"/>
              </a:spcBef>
            </a:pPr>
            <a:r>
              <a:rPr lang="en-US" sz="2200" i="1" dirty="0"/>
              <a:t>Third read: </a:t>
            </a:r>
            <a:r>
              <a:rPr lang="en-US" sz="2200" dirty="0"/>
              <a:t>Close read the questions.</a:t>
            </a:r>
          </a:p>
        </p:txBody>
      </p:sp>
      <p:sp>
        <p:nvSpPr>
          <p:cNvPr id="6" name="Text Placeholder 5">
            <a:extLst>
              <a:ext uri="{FF2B5EF4-FFF2-40B4-BE49-F238E27FC236}">
                <a16:creationId xmlns:a16="http://schemas.microsoft.com/office/drawing/2014/main" id="{B8878F6A-37D1-447D-BB60-8BD8F247411C}"/>
              </a:ext>
            </a:extLst>
          </p:cNvPr>
          <p:cNvSpPr>
            <a:spLocks noGrp="1"/>
          </p:cNvSpPr>
          <p:nvPr>
            <p:ph type="body" sz="quarter" idx="3"/>
          </p:nvPr>
        </p:nvSpPr>
        <p:spPr>
          <a:xfrm>
            <a:off x="3315494" y="2065699"/>
            <a:ext cx="4382294" cy="469260"/>
          </a:xfrm>
        </p:spPr>
        <p:txBody>
          <a:bodyPr/>
          <a:lstStyle/>
          <a:p>
            <a:pPr algn="ctr"/>
            <a:r>
              <a:rPr lang="en-US" sz="2400"/>
              <a:t>Excerpt 2</a:t>
            </a:r>
          </a:p>
        </p:txBody>
      </p:sp>
      <p:sp>
        <p:nvSpPr>
          <p:cNvPr id="7" name="Content Placeholder 6">
            <a:extLst>
              <a:ext uri="{FF2B5EF4-FFF2-40B4-BE49-F238E27FC236}">
                <a16:creationId xmlns:a16="http://schemas.microsoft.com/office/drawing/2014/main" id="{83F02AA0-8EA1-4B80-898E-93162C5853D2}"/>
              </a:ext>
            </a:extLst>
          </p:cNvPr>
          <p:cNvSpPr>
            <a:spLocks noGrp="1"/>
          </p:cNvSpPr>
          <p:nvPr>
            <p:ph sz="quarter" idx="4"/>
          </p:nvPr>
        </p:nvSpPr>
        <p:spPr>
          <a:xfrm>
            <a:off x="4572000" y="2571430"/>
            <a:ext cx="4041775" cy="2732089"/>
          </a:xfrm>
        </p:spPr>
        <p:txBody>
          <a:bodyPr/>
          <a:lstStyle/>
          <a:p>
            <a:pPr>
              <a:spcBef>
                <a:spcPts val="1560"/>
              </a:spcBef>
            </a:pPr>
            <a:r>
              <a:rPr lang="en-US" sz="2200" i="1" dirty="0"/>
              <a:t>First read: </a:t>
            </a:r>
            <a:r>
              <a:rPr lang="en-US" sz="2200" dirty="0"/>
              <a:t>Notice and wonder reflection.</a:t>
            </a:r>
          </a:p>
          <a:p>
            <a:pPr>
              <a:spcBef>
                <a:spcPts val="1560"/>
              </a:spcBef>
            </a:pPr>
            <a:r>
              <a:rPr lang="en-US" sz="2200" i="1" dirty="0"/>
              <a:t>Second read: </a:t>
            </a:r>
            <a:r>
              <a:rPr lang="en-US" sz="2200" dirty="0"/>
              <a:t>Focus on key academic vocabulary.</a:t>
            </a:r>
          </a:p>
          <a:p>
            <a:pPr>
              <a:spcBef>
                <a:spcPts val="1560"/>
              </a:spcBef>
            </a:pPr>
            <a:r>
              <a:rPr lang="en-US" sz="2200" i="1" dirty="0"/>
              <a:t>Third read:</a:t>
            </a:r>
            <a:r>
              <a:rPr lang="en-US" sz="2200" dirty="0"/>
              <a:t> Close read the questions</a:t>
            </a:r>
          </a:p>
        </p:txBody>
      </p:sp>
      <p:sp>
        <p:nvSpPr>
          <p:cNvPr id="2" name="Title 1">
            <a:extLst>
              <a:ext uri="{FF2B5EF4-FFF2-40B4-BE49-F238E27FC236}">
                <a16:creationId xmlns:a16="http://schemas.microsoft.com/office/drawing/2014/main" id="{319DA06E-19FB-4171-8911-F461AC55739F}"/>
              </a:ext>
            </a:extLst>
          </p:cNvPr>
          <p:cNvSpPr>
            <a:spLocks noGrp="1"/>
          </p:cNvSpPr>
          <p:nvPr>
            <p:ph type="title"/>
          </p:nvPr>
        </p:nvSpPr>
        <p:spPr>
          <a:xfrm>
            <a:off x="1295399" y="304800"/>
            <a:ext cx="7625577" cy="914400"/>
          </a:xfrm>
        </p:spPr>
        <p:txBody>
          <a:bodyPr/>
          <a:lstStyle/>
          <a:p>
            <a:pPr algn="ctr"/>
            <a:r>
              <a:rPr lang="en-US" dirty="0"/>
              <a:t>Working Closely with Poem Excerpts:</a:t>
            </a:r>
            <a:br>
              <a:rPr lang="en-US" dirty="0"/>
            </a:br>
            <a:r>
              <a:rPr lang="en-US" dirty="0"/>
              <a:t>Activities 4–10</a:t>
            </a:r>
          </a:p>
        </p:txBody>
      </p:sp>
      <p:sp>
        <p:nvSpPr>
          <p:cNvPr id="9" name="TextBox 8">
            <a:extLst>
              <a:ext uri="{FF2B5EF4-FFF2-40B4-BE49-F238E27FC236}">
                <a16:creationId xmlns:a16="http://schemas.microsoft.com/office/drawing/2014/main" id="{29B47DB1-19AC-47D0-81EC-0254B0D2AA48}"/>
              </a:ext>
            </a:extLst>
          </p:cNvPr>
          <p:cNvSpPr txBox="1"/>
          <p:nvPr/>
        </p:nvSpPr>
        <p:spPr>
          <a:xfrm>
            <a:off x="609600" y="1554481"/>
            <a:ext cx="8004175" cy="430887"/>
          </a:xfrm>
          <a:prstGeom prst="rect">
            <a:avLst/>
          </a:prstGeom>
          <a:noFill/>
        </p:spPr>
        <p:txBody>
          <a:bodyPr wrap="square" rtlCol="0">
            <a:spAutoFit/>
          </a:bodyPr>
          <a:lstStyle/>
          <a:p>
            <a:pPr algn="ctr"/>
            <a:r>
              <a:rPr lang="en-US" b="0" dirty="0">
                <a:latin typeface="+mj-lt"/>
              </a:rPr>
              <a:t>You are going to work with two short excerpts of the poem.</a:t>
            </a:r>
          </a:p>
        </p:txBody>
      </p:sp>
      <p:sp>
        <p:nvSpPr>
          <p:cNvPr id="3" name="TextBox 2">
            <a:extLst>
              <a:ext uri="{FF2B5EF4-FFF2-40B4-BE49-F238E27FC236}">
                <a16:creationId xmlns:a16="http://schemas.microsoft.com/office/drawing/2014/main" id="{B669A24C-9224-D10A-EE8A-B38ADADC513E}"/>
              </a:ext>
            </a:extLst>
          </p:cNvPr>
          <p:cNvSpPr txBox="1"/>
          <p:nvPr/>
        </p:nvSpPr>
        <p:spPr>
          <a:xfrm>
            <a:off x="1600201" y="5889581"/>
            <a:ext cx="6781800" cy="430887"/>
          </a:xfrm>
          <a:prstGeom prst="rect">
            <a:avLst/>
          </a:prstGeom>
          <a:noFill/>
        </p:spPr>
        <p:txBody>
          <a:bodyPr wrap="square" rtlCol="0">
            <a:spAutoFit/>
          </a:bodyPr>
          <a:lstStyle/>
          <a:p>
            <a:r>
              <a:rPr lang="en-US" b="0" i="1">
                <a:latin typeface="+mj-lt"/>
              </a:rPr>
              <a:t>Fourth read: </a:t>
            </a:r>
            <a:r>
              <a:rPr lang="en-US" b="0">
                <a:latin typeface="+mj-lt"/>
              </a:rPr>
              <a:t>Read aloud excerpts in four voices.</a:t>
            </a:r>
            <a:r>
              <a:rPr lang="en-US" b="0" i="1">
                <a:latin typeface="+mj-lt"/>
              </a:rPr>
              <a:t> </a:t>
            </a:r>
          </a:p>
        </p:txBody>
      </p:sp>
    </p:spTree>
    <p:extLst>
      <p:ext uri="{BB962C8B-B14F-4D97-AF65-F5344CB8AC3E}">
        <p14:creationId xmlns:p14="http://schemas.microsoft.com/office/powerpoint/2010/main" val="15929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622569" y="2133600"/>
            <a:ext cx="8326877" cy="1500188"/>
          </a:xfrm>
        </p:spPr>
        <p:txBody>
          <a:bodyPr/>
          <a:lstStyle/>
          <a:p>
            <a:r>
              <a:rPr lang="en-US" altLang="en-US" sz="2900"/>
              <a:t>Instructional Activity 4 to Interact With the Text: </a:t>
            </a:r>
            <a:r>
              <a:rPr lang="en-US" altLang="en-US" sz="2900" i="1"/>
              <a:t>Reflect on the First Read of the Poem (Excerpt 1)</a:t>
            </a:r>
          </a:p>
        </p:txBody>
      </p:sp>
    </p:spTree>
    <p:extLst>
      <p:ext uri="{BB962C8B-B14F-4D97-AF65-F5344CB8AC3E}">
        <p14:creationId xmlns:p14="http://schemas.microsoft.com/office/powerpoint/2010/main" val="4009798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F1A7482-03C2-1743-9666-877ADFFFE843}"/>
              </a:ext>
            </a:extLst>
          </p:cNvPr>
          <p:cNvSpPr>
            <a:spLocks noGrp="1" noChangeArrowheads="1"/>
          </p:cNvSpPr>
          <p:nvPr>
            <p:ph type="title"/>
          </p:nvPr>
        </p:nvSpPr>
        <p:spPr/>
        <p:txBody>
          <a:bodyPr/>
          <a:lstStyle/>
          <a:p>
            <a:r>
              <a:rPr lang="en-US" altLang="en-US" dirty="0"/>
              <a:t>Whole Group First Read Excerpt 1</a:t>
            </a:r>
            <a:endParaRPr lang="en-US" altLang="en-US" strike="sngStrike" dirty="0"/>
          </a:p>
        </p:txBody>
      </p:sp>
      <p:sp>
        <p:nvSpPr>
          <p:cNvPr id="84995" name="Content Placeholder 2">
            <a:extLst>
              <a:ext uri="{FF2B5EF4-FFF2-40B4-BE49-F238E27FC236}">
                <a16:creationId xmlns:a16="http://schemas.microsoft.com/office/drawing/2014/main" id="{7819F3C3-80A0-6749-BDA0-708C2C031061}"/>
              </a:ext>
            </a:extLst>
          </p:cNvPr>
          <p:cNvSpPr>
            <a:spLocks noGrp="1" noChangeArrowheads="1"/>
          </p:cNvSpPr>
          <p:nvPr>
            <p:ph idx="1"/>
          </p:nvPr>
        </p:nvSpPr>
        <p:spPr>
          <a:xfrm>
            <a:off x="609600" y="1600200"/>
            <a:ext cx="7924800" cy="4876800"/>
          </a:xfrm>
        </p:spPr>
        <p:txBody>
          <a:bodyPr/>
          <a:lstStyle/>
          <a:p>
            <a:pPr>
              <a:spcBef>
                <a:spcPts val="1200"/>
              </a:spcBef>
              <a:spcAft>
                <a:spcPts val="1200"/>
              </a:spcAft>
            </a:pPr>
            <a:r>
              <a:rPr lang="en-US" dirty="0"/>
              <a:t>Go to Instructional Activity 4 (pg. 7) in the Participant Materials. </a:t>
            </a:r>
          </a:p>
          <a:p>
            <a:pPr lvl="0">
              <a:spcBef>
                <a:spcPts val="1200"/>
              </a:spcBef>
              <a:spcAft>
                <a:spcPts val="1200"/>
              </a:spcAft>
            </a:pPr>
            <a:r>
              <a:rPr lang="en-US" dirty="0"/>
              <a:t>Listen to Excerpt 1 and then take a moment to reflect on what you watched. </a:t>
            </a:r>
          </a:p>
        </p:txBody>
      </p:sp>
    </p:spTree>
    <p:extLst>
      <p:ext uri="{BB962C8B-B14F-4D97-AF65-F5344CB8AC3E}">
        <p14:creationId xmlns:p14="http://schemas.microsoft.com/office/powerpoint/2010/main" val="2719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145-EA4A-3C60-3C49-B837D6B82D55}"/>
              </a:ext>
            </a:extLst>
          </p:cNvPr>
          <p:cNvSpPr>
            <a:spLocks noGrp="1"/>
          </p:cNvSpPr>
          <p:nvPr>
            <p:ph type="title"/>
          </p:nvPr>
        </p:nvSpPr>
        <p:spPr/>
        <p:txBody>
          <a:bodyPr/>
          <a:lstStyle/>
          <a:p>
            <a:r>
              <a:rPr lang="en-US" altLang="en-US"/>
              <a:t>Excerpt 1: What Do You Notice?</a:t>
            </a:r>
            <a:endParaRPr lang="en-US"/>
          </a:p>
        </p:txBody>
      </p:sp>
      <p:pic>
        <p:nvPicPr>
          <p:cNvPr id="4" name="Online Media 3" descr="Poet Amanda Gorman reads 'The Hill We Climb'">
            <a:hlinkClick r:id="" action="ppaction://media"/>
            <a:extLst>
              <a:ext uri="{FF2B5EF4-FFF2-40B4-BE49-F238E27FC236}">
                <a16:creationId xmlns:a16="http://schemas.microsoft.com/office/drawing/2014/main" id="{021EF717-93C4-C5B9-9441-194164404FC7}"/>
              </a:ext>
            </a:extLst>
          </p:cNvPr>
          <p:cNvPicPr>
            <a:picLocks noRot="1" noChangeAspect="1"/>
          </p:cNvPicPr>
          <p:nvPr>
            <a:videoFile r:link="rId1"/>
          </p:nvPr>
        </p:nvPicPr>
        <p:blipFill>
          <a:blip r:embed="rId4"/>
          <a:stretch>
            <a:fillRect/>
          </a:stretch>
        </p:blipFill>
        <p:spPr>
          <a:xfrm>
            <a:off x="569017" y="1610013"/>
            <a:ext cx="8005966" cy="4523371"/>
          </a:xfrm>
          <a:prstGeom prst="rect">
            <a:avLst/>
          </a:prstGeom>
        </p:spPr>
      </p:pic>
    </p:spTree>
    <p:extLst>
      <p:ext uri="{BB962C8B-B14F-4D97-AF65-F5344CB8AC3E}">
        <p14:creationId xmlns:p14="http://schemas.microsoft.com/office/powerpoint/2010/main" val="18402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EC67-76AD-4BC3-838E-D2DB2DC85EE9}"/>
              </a:ext>
            </a:extLst>
          </p:cNvPr>
          <p:cNvSpPr>
            <a:spLocks noGrp="1"/>
          </p:cNvSpPr>
          <p:nvPr>
            <p:ph type="title"/>
          </p:nvPr>
        </p:nvSpPr>
        <p:spPr/>
        <p:txBody>
          <a:bodyPr/>
          <a:lstStyle/>
          <a:p>
            <a:r>
              <a:rPr lang="en-US"/>
              <a:t>Share Reflections</a:t>
            </a:r>
          </a:p>
        </p:txBody>
      </p:sp>
      <p:sp>
        <p:nvSpPr>
          <p:cNvPr id="3" name="Content Placeholder 2">
            <a:extLst>
              <a:ext uri="{FF2B5EF4-FFF2-40B4-BE49-F238E27FC236}">
                <a16:creationId xmlns:a16="http://schemas.microsoft.com/office/drawing/2014/main" id="{6D9B2F0F-4316-4E90-B167-FCC38C562861}"/>
              </a:ext>
            </a:extLst>
          </p:cNvPr>
          <p:cNvSpPr>
            <a:spLocks noGrp="1"/>
          </p:cNvSpPr>
          <p:nvPr>
            <p:ph idx="1"/>
          </p:nvPr>
        </p:nvSpPr>
        <p:spPr/>
        <p:txBody>
          <a:bodyPr/>
          <a:lstStyle/>
          <a:p>
            <a:pPr marL="0" lvl="0" indent="0">
              <a:buNone/>
            </a:pPr>
            <a:r>
              <a:rPr lang="en-US" dirty="0"/>
              <a:t>Let’s share as a chat with a pause: </a:t>
            </a:r>
          </a:p>
          <a:p>
            <a:pPr marL="806450" lvl="0" indent="-342900">
              <a:buClr>
                <a:srgbClr val="C1272D"/>
              </a:buClr>
              <a:buFont typeface="Wingdings" pitchFamily="2" charset="2"/>
              <a:buChar char="Ø"/>
            </a:pPr>
            <a:r>
              <a:rPr lang="en-US" dirty="0"/>
              <a:t>Share a word or short phrase in response to the poem. It can be a word or phrase you heard, something you noticed in the video, or a feeling. </a:t>
            </a:r>
          </a:p>
          <a:p>
            <a:endParaRPr lang="en-US" dirty="0"/>
          </a:p>
        </p:txBody>
      </p:sp>
      <p:pic>
        <p:nvPicPr>
          <p:cNvPr id="4" name="Picture 2">
            <a:extLst>
              <a:ext uri="{FF2B5EF4-FFF2-40B4-BE49-F238E27FC236}">
                <a16:creationId xmlns:a16="http://schemas.microsoft.com/office/drawing/2014/main" id="{39DF99E3-D0DB-498A-8CB4-FE71575B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53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657600"/>
          </a:xfrm>
        </p:spPr>
        <p:txBody>
          <a:bodyPr/>
          <a:lstStyle/>
          <a:p>
            <a:pPr marL="0" indent="0" algn="ctr">
              <a:spcBef>
                <a:spcPts val="0"/>
              </a:spcBef>
              <a:spcAft>
                <a:spcPts val="0"/>
              </a:spcAft>
              <a:buFont typeface="Wingdings" pitchFamily="2" charset="2"/>
              <a:buNone/>
              <a:defRPr/>
            </a:pPr>
            <a:endParaRPr lang="en-US" sz="2000" b="1" dirty="0">
              <a:latin typeface="+mj-lt"/>
              <a:ea typeface="Calibri" panose="020F0502020204030204" pitchFamily="34" charset="0"/>
            </a:endParaRPr>
          </a:p>
          <a:p>
            <a:pPr marL="0" indent="0">
              <a:spcBef>
                <a:spcPts val="0"/>
              </a:spcBef>
              <a:spcAft>
                <a:spcPts val="0"/>
              </a:spcAft>
              <a:buFont typeface="Wingdings" pitchFamily="2" charset="2"/>
              <a:buNone/>
              <a:defRPr/>
            </a:pPr>
            <a:r>
              <a:rPr lang="en-US" dirty="0">
                <a:latin typeface="+mj-lt"/>
                <a:ea typeface="Calibri" panose="020F0502020204030204" pitchFamily="34" charset="0"/>
              </a:rPr>
              <a:t>This presentation was produced and funded in whole with Federal funds from the U.S. Department of Education under contract number ED-991990018C0040 with </a:t>
            </a:r>
            <a:r>
              <a:rPr lang="en-US" dirty="0" err="1">
                <a:latin typeface="+mj-lt"/>
                <a:ea typeface="Calibri" panose="020F0502020204030204" pitchFamily="34" charset="0"/>
              </a:rPr>
              <a:t>StandardsWork</a:t>
            </a:r>
            <a:r>
              <a:rPr lang="en-US" dirty="0">
                <a:latin typeface="+mj-lt"/>
                <a:ea typeface="Calibri" panose="020F0502020204030204" pitchFamily="34" charset="0"/>
              </a:rPr>
              <a:t>, Inc. Ronna </a:t>
            </a:r>
            <a:r>
              <a:rPr lang="en-US" dirty="0" err="1">
                <a:latin typeface="+mj-lt"/>
                <a:ea typeface="Calibri" panose="020F0502020204030204" pitchFamily="34" charset="0"/>
              </a:rPr>
              <a:t>Spacone</a:t>
            </a:r>
            <a:r>
              <a:rPr lang="en-US" dirty="0">
                <a:latin typeface="+mj-lt"/>
                <a:ea typeface="Calibri" panose="020F0502020204030204" pitchFamily="34" charset="0"/>
              </a:rPr>
              <a:t> serves as the Contracting Officer’s Representative. The content of this presentation does not necessarily reflect the views or policies of the U.S. Department of Education nor does the mention of trade names, commercial products, or organizations imply endorsement by the U.S. Government.</a:t>
            </a:r>
          </a:p>
        </p:txBody>
      </p:sp>
      <p:sp>
        <p:nvSpPr>
          <p:cNvPr id="4" name="Title 1">
            <a:extLst>
              <a:ext uri="{FF2B5EF4-FFF2-40B4-BE49-F238E27FC236}">
                <a16:creationId xmlns:a16="http://schemas.microsoft.com/office/drawing/2014/main" id="{D93DFCE3-E159-8AE3-03C6-002457226CDD}"/>
              </a:ext>
            </a:extLst>
          </p:cNvPr>
          <p:cNvSpPr>
            <a:spLocks noGrp="1" noChangeArrowheads="1"/>
          </p:cNvSpPr>
          <p:nvPr>
            <p:ph type="title"/>
          </p:nvPr>
        </p:nvSpPr>
        <p:spPr>
          <a:xfrm>
            <a:off x="1295400" y="304800"/>
            <a:ext cx="7086600" cy="914400"/>
          </a:xfrm>
        </p:spPr>
        <p:txBody>
          <a:body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dirty="0"/>
              <a:t>Instructional Activity 5 to Interact With the Text: </a:t>
            </a:r>
            <a:r>
              <a:rPr lang="en-US" altLang="en-US" sz="2900" i="1" dirty="0"/>
              <a:t>Explore Language Use Through Repetition (Excerpt 1)</a:t>
            </a:r>
          </a:p>
        </p:txBody>
      </p:sp>
    </p:spTree>
    <p:extLst>
      <p:ext uri="{BB962C8B-B14F-4D97-AF65-F5344CB8AC3E}">
        <p14:creationId xmlns:p14="http://schemas.microsoft.com/office/powerpoint/2010/main" val="122427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F1A7482-03C2-1743-9666-877ADFFFE843}"/>
              </a:ext>
            </a:extLst>
          </p:cNvPr>
          <p:cNvSpPr>
            <a:spLocks noGrp="1" noChangeArrowheads="1"/>
          </p:cNvSpPr>
          <p:nvPr>
            <p:ph type="title"/>
          </p:nvPr>
        </p:nvSpPr>
        <p:spPr/>
        <p:txBody>
          <a:bodyPr/>
          <a:lstStyle/>
          <a:p>
            <a:r>
              <a:rPr lang="en-US" altLang="en-US" dirty="0"/>
              <a:t>Whole Group to Explore Language Repetition</a:t>
            </a:r>
            <a:endParaRPr lang="en-US" altLang="en-US" strike="sngStrike" dirty="0"/>
          </a:p>
        </p:txBody>
      </p:sp>
      <p:sp>
        <p:nvSpPr>
          <p:cNvPr id="84995" name="Content Placeholder 2">
            <a:extLst>
              <a:ext uri="{FF2B5EF4-FFF2-40B4-BE49-F238E27FC236}">
                <a16:creationId xmlns:a16="http://schemas.microsoft.com/office/drawing/2014/main" id="{7819F3C3-80A0-6749-BDA0-708C2C031061}"/>
              </a:ext>
            </a:extLst>
          </p:cNvPr>
          <p:cNvSpPr>
            <a:spLocks noGrp="1" noChangeArrowheads="1"/>
          </p:cNvSpPr>
          <p:nvPr>
            <p:ph idx="1"/>
          </p:nvPr>
        </p:nvSpPr>
        <p:spPr>
          <a:xfrm>
            <a:off x="609600" y="1600200"/>
            <a:ext cx="7924800" cy="4876800"/>
          </a:xfrm>
        </p:spPr>
        <p:txBody>
          <a:bodyPr/>
          <a:lstStyle/>
          <a:p>
            <a:pPr>
              <a:spcBef>
                <a:spcPts val="1200"/>
              </a:spcBef>
              <a:spcAft>
                <a:spcPts val="1200"/>
              </a:spcAft>
            </a:pPr>
            <a:r>
              <a:rPr lang="en-US" dirty="0"/>
              <a:t>Go to Instructional Activity 5 (pg. 8) in the Participant Materials for a copy of Excerpt 1. </a:t>
            </a:r>
          </a:p>
          <a:p>
            <a:pPr lvl="0">
              <a:spcBef>
                <a:spcPts val="1200"/>
              </a:spcBef>
              <a:spcAft>
                <a:spcPts val="1200"/>
              </a:spcAft>
            </a:pPr>
            <a:r>
              <a:rPr lang="en-US" dirty="0"/>
              <a:t>Listen to Excerpt 1 a second time and highlight the pronouns  “we,” “us,” and “our” every time they are used. </a:t>
            </a:r>
          </a:p>
          <a:p>
            <a:pPr lvl="0">
              <a:spcBef>
                <a:spcPts val="1200"/>
              </a:spcBef>
              <a:spcAft>
                <a:spcPts val="1200"/>
              </a:spcAft>
            </a:pPr>
            <a:r>
              <a:rPr lang="en-US" dirty="0"/>
              <a:t>Take a minute to determine:</a:t>
            </a:r>
          </a:p>
          <a:p>
            <a:pPr marL="644525" lvl="1" indent="-282575">
              <a:spcBef>
                <a:spcPts val="1200"/>
              </a:spcBef>
              <a:spcAft>
                <a:spcPts val="1200"/>
              </a:spcAft>
              <a:buFont typeface="Wingdings" pitchFamily="2" charset="2"/>
              <a:buChar char="Ø"/>
            </a:pPr>
            <a:r>
              <a:rPr lang="en-US" sz="2200" dirty="0"/>
              <a:t>How many times does each pronoun appear? </a:t>
            </a:r>
          </a:p>
          <a:p>
            <a:pPr marL="644525" lvl="1" indent="-282575">
              <a:spcBef>
                <a:spcPts val="1200"/>
              </a:spcBef>
              <a:spcAft>
                <a:spcPts val="1200"/>
              </a:spcAft>
              <a:buFont typeface="Wingdings" pitchFamily="2" charset="2"/>
              <a:buChar char="Ø"/>
            </a:pPr>
            <a:r>
              <a:rPr lang="en-US" sz="2200" dirty="0"/>
              <a:t>What pronouns doesn’t she use? </a:t>
            </a:r>
          </a:p>
          <a:p>
            <a:pPr lvl="1"/>
            <a:endParaRPr lang="en-US" sz="1800" dirty="0"/>
          </a:p>
        </p:txBody>
      </p:sp>
    </p:spTree>
    <p:extLst>
      <p:ext uri="{BB962C8B-B14F-4D97-AF65-F5344CB8AC3E}">
        <p14:creationId xmlns:p14="http://schemas.microsoft.com/office/powerpoint/2010/main" val="557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 calcmode="lin" valueType="num">
                                      <p:cBhvr additive="base">
                                        <p:cTn id="23"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9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 calcmode="lin" valueType="num">
                                      <p:cBhvr additive="base">
                                        <p:cTn id="27"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9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145-EA4A-3C60-3C49-B837D6B82D55}"/>
              </a:ext>
            </a:extLst>
          </p:cNvPr>
          <p:cNvSpPr>
            <a:spLocks noGrp="1"/>
          </p:cNvSpPr>
          <p:nvPr>
            <p:ph type="title"/>
          </p:nvPr>
        </p:nvSpPr>
        <p:spPr/>
        <p:txBody>
          <a:bodyPr/>
          <a:lstStyle/>
          <a:p>
            <a:r>
              <a:rPr lang="en-US" altLang="en-US" dirty="0"/>
              <a:t>Excerpt 1: Language Repetition</a:t>
            </a:r>
            <a:endParaRPr lang="en-US" dirty="0"/>
          </a:p>
        </p:txBody>
      </p:sp>
      <p:sp>
        <p:nvSpPr>
          <p:cNvPr id="3" name="Content Placeholder 2">
            <a:extLst>
              <a:ext uri="{FF2B5EF4-FFF2-40B4-BE49-F238E27FC236}">
                <a16:creationId xmlns:a16="http://schemas.microsoft.com/office/drawing/2014/main" id="{1288D1CB-A3D2-96CC-F51D-7C7C9F84418C}"/>
              </a:ext>
            </a:extLst>
          </p:cNvPr>
          <p:cNvSpPr>
            <a:spLocks noGrp="1"/>
          </p:cNvSpPr>
          <p:nvPr>
            <p:ph idx="1"/>
          </p:nvPr>
        </p:nvSpPr>
        <p:spPr/>
        <p:txBody>
          <a:bodyPr/>
          <a:lstStyle/>
          <a:p>
            <a:endParaRPr lang="en-US"/>
          </a:p>
        </p:txBody>
      </p:sp>
      <p:pic>
        <p:nvPicPr>
          <p:cNvPr id="4" name="Online Media 3" descr="Poet Amanda Gorman reads 'The Hill We Climb'">
            <a:hlinkClick r:id="" action="ppaction://media"/>
            <a:extLst>
              <a:ext uri="{FF2B5EF4-FFF2-40B4-BE49-F238E27FC236}">
                <a16:creationId xmlns:a16="http://schemas.microsoft.com/office/drawing/2014/main" id="{3D36A797-FE5B-DE27-EC81-238C1BC1259B}"/>
              </a:ext>
            </a:extLst>
          </p:cNvPr>
          <p:cNvPicPr>
            <a:picLocks noRot="1" noChangeAspect="1"/>
          </p:cNvPicPr>
          <p:nvPr>
            <a:videoFile r:link="rId1"/>
          </p:nvPr>
        </p:nvPicPr>
        <p:blipFill>
          <a:blip r:embed="rId4"/>
          <a:stretch>
            <a:fillRect/>
          </a:stretch>
        </p:blipFill>
        <p:spPr>
          <a:xfrm>
            <a:off x="555369" y="1610013"/>
            <a:ext cx="8005966" cy="4523371"/>
          </a:xfrm>
          <a:prstGeom prst="rect">
            <a:avLst/>
          </a:prstGeom>
        </p:spPr>
      </p:pic>
    </p:spTree>
    <p:extLst>
      <p:ext uri="{BB962C8B-B14F-4D97-AF65-F5344CB8AC3E}">
        <p14:creationId xmlns:p14="http://schemas.microsoft.com/office/powerpoint/2010/main" val="2980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32AD-E3DD-49F6-91EF-E755B075B778}"/>
              </a:ext>
            </a:extLst>
          </p:cNvPr>
          <p:cNvSpPr>
            <a:spLocks noGrp="1"/>
          </p:cNvSpPr>
          <p:nvPr>
            <p:ph type="title"/>
          </p:nvPr>
        </p:nvSpPr>
        <p:spPr/>
        <p:txBody>
          <a:bodyPr/>
          <a:lstStyle/>
          <a:p>
            <a:r>
              <a:rPr lang="en-US"/>
              <a:t>Share Your Thoughts</a:t>
            </a:r>
          </a:p>
        </p:txBody>
      </p:sp>
      <p:sp>
        <p:nvSpPr>
          <p:cNvPr id="3" name="Content Placeholder 2">
            <a:extLst>
              <a:ext uri="{FF2B5EF4-FFF2-40B4-BE49-F238E27FC236}">
                <a16:creationId xmlns:a16="http://schemas.microsoft.com/office/drawing/2014/main" id="{B5F88316-992D-43EE-9450-67F5ECD600C2}"/>
              </a:ext>
            </a:extLst>
          </p:cNvPr>
          <p:cNvSpPr>
            <a:spLocks noGrp="1"/>
          </p:cNvSpPr>
          <p:nvPr>
            <p:ph idx="1"/>
          </p:nvPr>
        </p:nvSpPr>
        <p:spPr/>
        <p:txBody>
          <a:bodyPr/>
          <a:lstStyle/>
          <a:p>
            <a:pPr marL="0" lvl="0" indent="0">
              <a:spcBef>
                <a:spcPts val="600"/>
              </a:spcBef>
              <a:spcAft>
                <a:spcPts val="600"/>
              </a:spcAft>
              <a:buNone/>
            </a:pPr>
            <a:r>
              <a:rPr lang="en-US" dirty="0"/>
              <a:t>In the chat, reflect on the following questions. We’ll take them one by one.</a:t>
            </a:r>
          </a:p>
          <a:p>
            <a:pPr marL="819150" lvl="1" indent="-457200">
              <a:spcBef>
                <a:spcPts val="600"/>
              </a:spcBef>
              <a:spcAft>
                <a:spcPts val="600"/>
              </a:spcAft>
              <a:buFont typeface="+mj-lt"/>
              <a:buAutoNum type="arabicPeriod"/>
            </a:pPr>
            <a:r>
              <a:rPr lang="en-US" sz="2200" dirty="0"/>
              <a:t>How many times does each pronoun (we, us, our) appear? </a:t>
            </a:r>
          </a:p>
          <a:p>
            <a:pPr marL="819150" lvl="1" indent="-457200">
              <a:spcBef>
                <a:spcPts val="600"/>
              </a:spcBef>
              <a:spcAft>
                <a:spcPts val="600"/>
              </a:spcAft>
              <a:buFont typeface="+mj-lt"/>
              <a:buAutoNum type="arabicPeriod"/>
            </a:pPr>
            <a:r>
              <a:rPr lang="en-US" sz="2200" dirty="0"/>
              <a:t>What pronouns doesn’t she use? </a:t>
            </a:r>
            <a:endParaRPr lang="en-US" dirty="0"/>
          </a:p>
          <a:p>
            <a:pPr marL="803275" lvl="1" indent="-457200">
              <a:spcBef>
                <a:spcPts val="600"/>
              </a:spcBef>
              <a:spcAft>
                <a:spcPts val="600"/>
              </a:spcAft>
              <a:buFont typeface="+mj-lt"/>
              <a:buAutoNum type="arabicPeriod"/>
            </a:pPr>
            <a:r>
              <a:rPr lang="en-US" sz="2200" dirty="0"/>
              <a:t>Why do you think Gorman repeats a form of “we” throughout this excerpt? </a:t>
            </a:r>
          </a:p>
          <a:p>
            <a:pPr marL="803275" lvl="1" indent="-457200">
              <a:spcBef>
                <a:spcPts val="600"/>
              </a:spcBef>
              <a:spcAft>
                <a:spcPts val="600"/>
              </a:spcAft>
              <a:buFont typeface="+mj-lt"/>
              <a:buAutoNum type="arabicPeriod"/>
            </a:pPr>
            <a:r>
              <a:rPr lang="en-US" sz="2200" dirty="0"/>
              <a:t>What is the impact of this repetition? </a:t>
            </a:r>
          </a:p>
          <a:p>
            <a:pPr marL="803275" lvl="1" indent="-457200">
              <a:spcBef>
                <a:spcPts val="600"/>
              </a:spcBef>
              <a:spcAft>
                <a:spcPts val="600"/>
              </a:spcAft>
              <a:buFont typeface="+mj-lt"/>
              <a:buAutoNum type="arabicPeriod"/>
            </a:pPr>
            <a:r>
              <a:rPr lang="en-US" sz="2200" dirty="0"/>
              <a:t>How do you see or not see yourself as part of this “we”?</a:t>
            </a:r>
          </a:p>
          <a:p>
            <a:endParaRPr lang="en-US" dirty="0"/>
          </a:p>
        </p:txBody>
      </p:sp>
      <p:pic>
        <p:nvPicPr>
          <p:cNvPr id="5" name="Picture 2">
            <a:extLst>
              <a:ext uri="{FF2B5EF4-FFF2-40B4-BE49-F238E27FC236}">
                <a16:creationId xmlns:a16="http://schemas.microsoft.com/office/drawing/2014/main" id="{625E5E55-0B89-36B4-08B2-415C8803A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9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a:t>Instructional Activity 6 to Interact With the Text: </a:t>
            </a:r>
            <a:r>
              <a:rPr lang="en-US" altLang="en-US" sz="2900" i="1"/>
              <a:t>Close Read of the Poem (Excerpt 1)</a:t>
            </a:r>
          </a:p>
        </p:txBody>
      </p:sp>
    </p:spTree>
    <p:extLst>
      <p:ext uri="{BB962C8B-B14F-4D97-AF65-F5344CB8AC3E}">
        <p14:creationId xmlns:p14="http://schemas.microsoft.com/office/powerpoint/2010/main" val="92917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Team Time for a Close Read: </a:t>
            </a:r>
            <a:br>
              <a:rPr lang="en-US" dirty="0"/>
            </a:br>
            <a:r>
              <a:rPr lang="en-US" dirty="0"/>
              <a:t>25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dirty="0"/>
              <a:t>Your turn to work with your group and coaches:</a:t>
            </a:r>
          </a:p>
          <a:p>
            <a:pPr>
              <a:spcBef>
                <a:spcPts val="1200"/>
              </a:spcBef>
              <a:spcAft>
                <a:spcPts val="600"/>
              </a:spcAft>
              <a:defRPr/>
            </a:pPr>
            <a:r>
              <a:rPr lang="en-US" dirty="0"/>
              <a:t>You will be answering questions about Excerpt 1 and discussing the main idea of the excerpt.</a:t>
            </a:r>
          </a:p>
          <a:p>
            <a:pPr>
              <a:spcBef>
                <a:spcPts val="1200"/>
              </a:spcBef>
              <a:spcAft>
                <a:spcPts val="600"/>
              </a:spcAft>
              <a:defRPr/>
            </a:pPr>
            <a:r>
              <a:rPr lang="en-US" dirty="0"/>
              <a:t>Go to Instructional Activity 6 (pg. 9)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615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56F0-674B-8BAE-0F99-1221BE0805BB}"/>
              </a:ext>
            </a:extLst>
          </p:cNvPr>
          <p:cNvSpPr>
            <a:spLocks noGrp="1"/>
          </p:cNvSpPr>
          <p:nvPr>
            <p:ph type="title"/>
          </p:nvPr>
        </p:nvSpPr>
        <p:spPr/>
        <p:txBody>
          <a:bodyPr/>
          <a:lstStyle/>
          <a:p>
            <a:r>
              <a:rPr lang="en-US"/>
              <a:t>Let’s Hear From Some Teams</a:t>
            </a:r>
          </a:p>
        </p:txBody>
      </p:sp>
      <p:sp>
        <p:nvSpPr>
          <p:cNvPr id="3" name="Content Placeholder 2">
            <a:extLst>
              <a:ext uri="{FF2B5EF4-FFF2-40B4-BE49-F238E27FC236}">
                <a16:creationId xmlns:a16="http://schemas.microsoft.com/office/drawing/2014/main" id="{57E428D1-D78A-A6AC-DE8F-11D4844BF58B}"/>
              </a:ext>
            </a:extLst>
          </p:cNvPr>
          <p:cNvSpPr>
            <a:spLocks noGrp="1"/>
          </p:cNvSpPr>
          <p:nvPr>
            <p:ph idx="1"/>
          </p:nvPr>
        </p:nvSpPr>
        <p:spPr/>
        <p:txBody>
          <a:bodyPr/>
          <a:lstStyle/>
          <a:p>
            <a:pPr>
              <a:spcAft>
                <a:spcPts val="600"/>
              </a:spcAft>
            </a:pPr>
            <a:r>
              <a:rPr lang="en-US" altLang="en-US"/>
              <a:t>What were your </a:t>
            </a:r>
            <a:r>
              <a:rPr lang="en-US"/>
              <a:t>thoughts about the main idea of Excerpt 1?</a:t>
            </a:r>
          </a:p>
        </p:txBody>
      </p:sp>
      <p:pic>
        <p:nvPicPr>
          <p:cNvPr id="4" name="Picture 2" descr="Solid Black Megaphone Icon 4 (Graphic) by ahlangraphic · Creative Fabrica">
            <a:extLst>
              <a:ext uri="{FF2B5EF4-FFF2-40B4-BE49-F238E27FC236}">
                <a16:creationId xmlns:a16="http://schemas.microsoft.com/office/drawing/2014/main" id="{8F8CF01C-FC7E-4CD5-87D0-B0891A772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19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r>
              <a:rPr lang="en-US" altLang="en-US" sz="2900" dirty="0"/>
              <a:t>Instructional Activity 7 to Interact With the Text: </a:t>
            </a:r>
            <a:r>
              <a:rPr lang="en-US" altLang="en-US" sz="2900" i="1" dirty="0"/>
              <a:t>Notice and Wonder (Excerpt 2)</a:t>
            </a:r>
          </a:p>
        </p:txBody>
      </p:sp>
    </p:spTree>
    <p:extLst>
      <p:ext uri="{BB962C8B-B14F-4D97-AF65-F5344CB8AC3E}">
        <p14:creationId xmlns:p14="http://schemas.microsoft.com/office/powerpoint/2010/main" val="720068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F1A7482-03C2-1743-9666-877ADFFFE843}"/>
              </a:ext>
            </a:extLst>
          </p:cNvPr>
          <p:cNvSpPr>
            <a:spLocks noGrp="1" noChangeArrowheads="1"/>
          </p:cNvSpPr>
          <p:nvPr>
            <p:ph type="title"/>
          </p:nvPr>
        </p:nvSpPr>
        <p:spPr/>
        <p:txBody>
          <a:bodyPr/>
          <a:lstStyle/>
          <a:p>
            <a:r>
              <a:rPr lang="en-US" altLang="en-US" dirty="0"/>
              <a:t>Whole Group First Read Excerpt 2</a:t>
            </a:r>
            <a:endParaRPr lang="en-US" altLang="en-US" strike="sngStrike" dirty="0"/>
          </a:p>
        </p:txBody>
      </p:sp>
      <p:sp>
        <p:nvSpPr>
          <p:cNvPr id="84995" name="Content Placeholder 2">
            <a:extLst>
              <a:ext uri="{FF2B5EF4-FFF2-40B4-BE49-F238E27FC236}">
                <a16:creationId xmlns:a16="http://schemas.microsoft.com/office/drawing/2014/main" id="{7819F3C3-80A0-6749-BDA0-708C2C031061}"/>
              </a:ext>
            </a:extLst>
          </p:cNvPr>
          <p:cNvSpPr>
            <a:spLocks noGrp="1" noChangeArrowheads="1"/>
          </p:cNvSpPr>
          <p:nvPr>
            <p:ph idx="1"/>
          </p:nvPr>
        </p:nvSpPr>
        <p:spPr>
          <a:xfrm>
            <a:off x="609600" y="1600200"/>
            <a:ext cx="7924800" cy="4876800"/>
          </a:xfrm>
        </p:spPr>
        <p:txBody>
          <a:bodyPr/>
          <a:lstStyle/>
          <a:p>
            <a:pPr>
              <a:spcBef>
                <a:spcPts val="1200"/>
              </a:spcBef>
              <a:spcAft>
                <a:spcPts val="1200"/>
              </a:spcAft>
            </a:pPr>
            <a:r>
              <a:rPr lang="en-US" dirty="0"/>
              <a:t>Go to Instructional Activity 7 (pg. 10) in the Participant Materials. </a:t>
            </a:r>
          </a:p>
          <a:p>
            <a:pPr lvl="0">
              <a:spcBef>
                <a:spcPts val="1200"/>
              </a:spcBef>
              <a:spcAft>
                <a:spcPts val="1200"/>
              </a:spcAft>
            </a:pPr>
            <a:r>
              <a:rPr lang="en-US" dirty="0"/>
              <a:t>Listen to Excerpt 2 and then take a moment to think about: </a:t>
            </a:r>
          </a:p>
          <a:p>
            <a:pPr lvl="1"/>
            <a:r>
              <a:rPr lang="en-US" sz="2200" dirty="0"/>
              <a:t>What do you notice?</a:t>
            </a:r>
          </a:p>
          <a:p>
            <a:pPr lvl="1"/>
            <a:r>
              <a:rPr lang="en-US" sz="2200" dirty="0"/>
              <a:t>What do you wonder?</a:t>
            </a:r>
          </a:p>
          <a:p>
            <a:pPr lvl="1"/>
            <a:r>
              <a:rPr lang="en-US" sz="2200" dirty="0"/>
              <a:t>What stands out to you?</a:t>
            </a:r>
          </a:p>
          <a:p>
            <a:pPr marL="0" lvl="0" indent="0">
              <a:spcBef>
                <a:spcPts val="1200"/>
              </a:spcBef>
              <a:spcAft>
                <a:spcPts val="1200"/>
              </a:spcAft>
              <a:buNone/>
            </a:pPr>
            <a:endParaRPr lang="en-US" dirty="0"/>
          </a:p>
        </p:txBody>
      </p:sp>
    </p:spTree>
    <p:extLst>
      <p:ext uri="{BB962C8B-B14F-4D97-AF65-F5344CB8AC3E}">
        <p14:creationId xmlns:p14="http://schemas.microsoft.com/office/powerpoint/2010/main" val="1263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 calcmode="lin" valueType="num">
                                      <p:cBhvr additive="base">
                                        <p:cTn id="17"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49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4995">
                                            <p:txEl>
                                              <p:pRg st="3" end="3"/>
                                            </p:txEl>
                                          </p:spTgt>
                                        </p:tgtEl>
                                        <p:attrNameLst>
                                          <p:attrName>style.visibility</p:attrName>
                                        </p:attrNameLst>
                                      </p:cBhvr>
                                      <p:to>
                                        <p:strVal val="visible"/>
                                      </p:to>
                                    </p:set>
                                    <p:anim calcmode="lin" valueType="num">
                                      <p:cBhvr additive="base">
                                        <p:cTn id="21"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49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4995">
                                            <p:txEl>
                                              <p:pRg st="4" end="4"/>
                                            </p:txEl>
                                          </p:spTgt>
                                        </p:tgtEl>
                                        <p:attrNameLst>
                                          <p:attrName>style.visibility</p:attrName>
                                        </p:attrNameLst>
                                      </p:cBhvr>
                                      <p:to>
                                        <p:strVal val="visible"/>
                                      </p:to>
                                    </p:set>
                                    <p:anim calcmode="lin" valueType="num">
                                      <p:cBhvr additive="base">
                                        <p:cTn id="25"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5145-EA4A-3C60-3C49-B837D6B82D55}"/>
              </a:ext>
            </a:extLst>
          </p:cNvPr>
          <p:cNvSpPr>
            <a:spLocks noGrp="1"/>
          </p:cNvSpPr>
          <p:nvPr>
            <p:ph type="title"/>
          </p:nvPr>
        </p:nvSpPr>
        <p:spPr/>
        <p:txBody>
          <a:bodyPr/>
          <a:lstStyle/>
          <a:p>
            <a:r>
              <a:rPr lang="en-US" altLang="en-US"/>
              <a:t>Excerpt 2: Notice and Wonder?</a:t>
            </a:r>
            <a:endParaRPr lang="en-US"/>
          </a:p>
        </p:txBody>
      </p:sp>
      <p:pic>
        <p:nvPicPr>
          <p:cNvPr id="5" name="Online Media 4" descr="Poet Amanda Gorman reads 'The Hill We Climb'">
            <a:hlinkClick r:id="" action="ppaction://media"/>
            <a:extLst>
              <a:ext uri="{FF2B5EF4-FFF2-40B4-BE49-F238E27FC236}">
                <a16:creationId xmlns:a16="http://schemas.microsoft.com/office/drawing/2014/main" id="{584E20CA-140B-1FE3-0696-BB5E165745B8}"/>
              </a:ext>
            </a:extLst>
          </p:cNvPr>
          <p:cNvPicPr>
            <a:picLocks noGrp="1" noRot="1" noChangeAspect="1"/>
          </p:cNvPicPr>
          <p:nvPr>
            <p:ph idx="1"/>
            <a:videoFile r:link="rId1"/>
          </p:nvPr>
        </p:nvPicPr>
        <p:blipFill>
          <a:blip r:embed="rId4"/>
          <a:stretch>
            <a:fillRect/>
          </a:stretch>
        </p:blipFill>
        <p:spPr>
          <a:xfrm>
            <a:off x="609600" y="1685925"/>
            <a:ext cx="7924800" cy="4476750"/>
          </a:xfrm>
          <a:prstGeom prst="rect">
            <a:avLst/>
          </a:prstGeom>
        </p:spPr>
      </p:pic>
    </p:spTree>
    <p:extLst>
      <p:ext uri="{BB962C8B-B14F-4D97-AF65-F5344CB8AC3E}">
        <p14:creationId xmlns:p14="http://schemas.microsoft.com/office/powerpoint/2010/main" val="13584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89551286-5050-F24A-A133-DA0BBE430432}"/>
              </a:ext>
            </a:extLst>
          </p:cNvPr>
          <p:cNvSpPr txBox="1">
            <a:spLocks noChangeArrowheads="1"/>
          </p:cNvSpPr>
          <p:nvPr/>
        </p:nvSpPr>
        <p:spPr bwMode="auto">
          <a:xfrm>
            <a:off x="762000" y="1752600"/>
            <a:ext cx="75438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Be present and engage fully in all activities.</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Ask questions through the chat box or by raising your hand.</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Put cameras on whenever possible.</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Prepare for productive struggle. </a:t>
            </a:r>
          </a:p>
          <a:p>
            <a:pPr marL="457200" indent="-457200">
              <a:spcBef>
                <a:spcPts val="1600"/>
              </a:spcBef>
              <a:spcAft>
                <a:spcPts val="600"/>
              </a:spcAft>
              <a:buClr>
                <a:schemeClr val="tx2"/>
              </a:buClr>
              <a:buSzPct val="100000"/>
              <a:buFont typeface="+mj-lt"/>
              <a:buAutoNum type="arabicPeriod"/>
              <a:defRPr/>
            </a:pPr>
            <a:r>
              <a:rPr lang="en-US" b="0">
                <a:solidFill>
                  <a:srgbClr val="000000"/>
                </a:solidFill>
                <a:latin typeface="+mj-lt"/>
              </a:rPr>
              <a:t>Respectfully challenge one another and withhold judgments for differing perspectives </a:t>
            </a:r>
            <a:r>
              <a:rPr lang="en-US" b="0">
                <a:latin typeface="+mj-lt"/>
              </a:rPr>
              <a:t>or learning styles.</a:t>
            </a:r>
          </a:p>
        </p:txBody>
      </p:sp>
      <p:sp>
        <p:nvSpPr>
          <p:cNvPr id="7" name="Title 4">
            <a:extLst>
              <a:ext uri="{FF2B5EF4-FFF2-40B4-BE49-F238E27FC236}">
                <a16:creationId xmlns:a16="http://schemas.microsoft.com/office/drawing/2014/main" id="{231F12D7-C1B9-9241-A782-6D6E59848518}"/>
              </a:ext>
            </a:extLst>
          </p:cNvPr>
          <p:cNvSpPr txBox="1">
            <a:spLocks noChangeArrowheads="1"/>
          </p:cNvSpPr>
          <p:nvPr/>
        </p:nvSpPr>
        <p:spPr bwMode="auto">
          <a:xfrm>
            <a:off x="1371600" y="457200"/>
            <a:ext cx="7086600" cy="720725"/>
          </a:xfrm>
          <a:prstGeom prst="rect">
            <a:avLst/>
          </a:prstGeom>
          <a:noFill/>
          <a:ln>
            <a:noFill/>
          </a:ln>
        </p:spPr>
        <p:txBody>
          <a:bodyPr lIns="90614" tIns="44513" rIns="90614" bIns="44513"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defRPr/>
            </a:pPr>
            <a:r>
              <a:rPr lang="en-US" altLang="en-US" b="0" kern="0"/>
              <a:t>Shared Norms</a:t>
            </a:r>
          </a:p>
        </p:txBody>
      </p:sp>
    </p:spTree>
    <p:extLst>
      <p:ext uri="{BB962C8B-B14F-4D97-AF65-F5344CB8AC3E}">
        <p14:creationId xmlns:p14="http://schemas.microsoft.com/office/powerpoint/2010/main" val="822898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F1A7482-03C2-1743-9666-877ADFFFE843}"/>
              </a:ext>
            </a:extLst>
          </p:cNvPr>
          <p:cNvSpPr>
            <a:spLocks noGrp="1" noChangeArrowheads="1"/>
          </p:cNvSpPr>
          <p:nvPr>
            <p:ph type="title"/>
          </p:nvPr>
        </p:nvSpPr>
        <p:spPr/>
        <p:txBody>
          <a:bodyPr/>
          <a:lstStyle/>
          <a:p>
            <a:r>
              <a:rPr lang="en-US" altLang="en-US"/>
              <a:t>Share Notice and Wonder</a:t>
            </a:r>
          </a:p>
        </p:txBody>
      </p:sp>
      <p:sp>
        <p:nvSpPr>
          <p:cNvPr id="84995" name="Content Placeholder 2">
            <a:extLst>
              <a:ext uri="{FF2B5EF4-FFF2-40B4-BE49-F238E27FC236}">
                <a16:creationId xmlns:a16="http://schemas.microsoft.com/office/drawing/2014/main" id="{7819F3C3-80A0-6749-BDA0-708C2C031061}"/>
              </a:ext>
            </a:extLst>
          </p:cNvPr>
          <p:cNvSpPr>
            <a:spLocks noGrp="1" noChangeArrowheads="1"/>
          </p:cNvSpPr>
          <p:nvPr>
            <p:ph idx="1"/>
          </p:nvPr>
        </p:nvSpPr>
        <p:spPr/>
        <p:txBody>
          <a:bodyPr/>
          <a:lstStyle/>
          <a:p>
            <a:pPr marL="0" lvl="0" indent="0">
              <a:spcBef>
                <a:spcPts val="1200"/>
              </a:spcBef>
              <a:spcAft>
                <a:spcPts val="600"/>
              </a:spcAft>
              <a:buNone/>
            </a:pPr>
            <a:r>
              <a:rPr lang="en-US" dirty="0"/>
              <a:t>Take a moment, and then we’ll share our thinking as a Word Cloud: </a:t>
            </a:r>
          </a:p>
          <a:p>
            <a:pPr marL="644525" lvl="1" indent="-342900">
              <a:spcBef>
                <a:spcPts val="1200"/>
              </a:spcBef>
              <a:spcAft>
                <a:spcPts val="600"/>
              </a:spcAft>
              <a:buClr>
                <a:srgbClr val="C1272D"/>
              </a:buClr>
              <a:buFont typeface="Wingdings" pitchFamily="2" charset="2"/>
              <a:buChar char="Ø"/>
            </a:pPr>
            <a:r>
              <a:rPr lang="en-US" sz="2200" dirty="0"/>
              <a:t>What is your top-of-mind reflection about this excerpt?</a:t>
            </a:r>
          </a:p>
          <a:p>
            <a:pPr marL="0" lvl="0" indent="0">
              <a:buNone/>
            </a:pPr>
            <a:endParaRPr lang="en-US" dirty="0"/>
          </a:p>
          <a:p>
            <a:pPr marL="0" lvl="0" indent="0" algn="r">
              <a:buNone/>
            </a:pPr>
            <a:endParaRPr lang="en-US" dirty="0"/>
          </a:p>
        </p:txBody>
      </p:sp>
    </p:spTree>
    <p:extLst>
      <p:ext uri="{BB962C8B-B14F-4D97-AF65-F5344CB8AC3E}">
        <p14:creationId xmlns:p14="http://schemas.microsoft.com/office/powerpoint/2010/main" val="14496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 calcmode="lin" valueType="num">
                                      <p:cBhvr additive="base">
                                        <p:cTn id="11"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7964487" cy="1500188"/>
          </a:xfrm>
        </p:spPr>
        <p:txBody>
          <a:bodyPr/>
          <a:lstStyle/>
          <a:p>
            <a:pPr>
              <a:spcBef>
                <a:spcPts val="0"/>
              </a:spcBef>
            </a:pPr>
            <a:r>
              <a:rPr lang="en-US" altLang="en-US" sz="2900" dirty="0"/>
              <a:t>Instructional Activity 8 to Interact With the Text:</a:t>
            </a:r>
          </a:p>
          <a:p>
            <a:pPr>
              <a:spcBef>
                <a:spcPts val="0"/>
              </a:spcBef>
            </a:pPr>
            <a:r>
              <a:rPr lang="en-US" altLang="en-US" sz="2900" i="1" dirty="0"/>
              <a:t>Focus on Key Academic Vocabulary (Excerpt 2)</a:t>
            </a:r>
          </a:p>
        </p:txBody>
      </p:sp>
    </p:spTree>
    <p:extLst>
      <p:ext uri="{BB962C8B-B14F-4D97-AF65-F5344CB8AC3E}">
        <p14:creationId xmlns:p14="http://schemas.microsoft.com/office/powerpoint/2010/main" val="2959038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04800"/>
            <a:ext cx="6330696" cy="914400"/>
          </a:xfrm>
        </p:spPr>
        <p:txBody>
          <a:bodyPr/>
          <a:lstStyle/>
          <a:p>
            <a:r>
              <a:rPr lang="en-US" dirty="0"/>
              <a:t>Team Time to Explore Some Vocabulary: 20 minutes</a:t>
            </a:r>
          </a:p>
        </p:txBody>
      </p:sp>
      <p:sp>
        <p:nvSpPr>
          <p:cNvPr id="6" name="Content Placeholder 5"/>
          <p:cNvSpPr>
            <a:spLocks noGrp="1"/>
          </p:cNvSpPr>
          <p:nvPr>
            <p:ph idx="1"/>
          </p:nvPr>
        </p:nvSpPr>
        <p:spPr>
          <a:xfrm>
            <a:off x="609600" y="1676400"/>
            <a:ext cx="7924800" cy="4648200"/>
          </a:xfrm>
        </p:spPr>
        <p:txBody>
          <a:bodyPr/>
          <a:lstStyle/>
          <a:p>
            <a:pPr marL="0" indent="0">
              <a:spcBef>
                <a:spcPts val="1200"/>
              </a:spcBef>
              <a:spcAft>
                <a:spcPts val="600"/>
              </a:spcAft>
              <a:buNone/>
              <a:defRPr/>
            </a:pPr>
            <a:r>
              <a:rPr lang="en-US" dirty="0"/>
              <a:t>Your turn to work with your group and coaches:</a:t>
            </a:r>
          </a:p>
          <a:p>
            <a:pPr>
              <a:spcBef>
                <a:spcPts val="1200"/>
              </a:spcBef>
              <a:spcAft>
                <a:spcPts val="600"/>
              </a:spcAft>
              <a:defRPr/>
            </a:pPr>
            <a:r>
              <a:rPr lang="en-US" dirty="0"/>
              <a:t>You will be exploring key vocabulary in Excerpt 2.</a:t>
            </a:r>
          </a:p>
          <a:p>
            <a:pPr>
              <a:spcBef>
                <a:spcPts val="1200"/>
              </a:spcBef>
              <a:spcAft>
                <a:spcPts val="600"/>
              </a:spcAft>
              <a:defRPr/>
            </a:pPr>
            <a:r>
              <a:rPr lang="en-US" dirty="0"/>
              <a:t>Go to Instructional Activity 8 (pg. 11) in the Participant Materials for the written directions.</a:t>
            </a:r>
          </a:p>
          <a:p>
            <a:pPr marL="0" indent="0">
              <a:spcBef>
                <a:spcPts val="1200"/>
              </a:spcBef>
              <a:spcAft>
                <a:spcPts val="1200"/>
              </a:spcAft>
              <a:buNone/>
              <a:defRPr/>
            </a:pPr>
            <a:endParaRPr lang="en-US" dirty="0">
              <a:highlight>
                <a:srgbClr val="FFFF00"/>
              </a:highlight>
            </a:endParaRP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00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47B6F-1AB1-9342-8D67-038CE21E84CE}"/>
              </a:ext>
            </a:extLst>
          </p:cNvPr>
          <p:cNvSpPr txBox="1"/>
          <p:nvPr/>
        </p:nvSpPr>
        <p:spPr>
          <a:xfrm>
            <a:off x="838200" y="3962400"/>
            <a:ext cx="7119249" cy="1046440"/>
          </a:xfrm>
          <a:prstGeom prst="rect">
            <a:avLst/>
          </a:prstGeom>
          <a:noFill/>
        </p:spPr>
        <p:txBody>
          <a:bodyPr wrap="square" rtlCol="0">
            <a:spAutoFit/>
          </a:bodyPr>
          <a:lstStyle/>
          <a:p>
            <a:r>
              <a:rPr lang="en-US" altLang="en-US" sz="4000">
                <a:latin typeface="+mj-lt"/>
              </a:rPr>
              <a:t>BREAK TIME (60 MINUTES)</a:t>
            </a:r>
          </a:p>
          <a:p>
            <a:endParaRPr lang="en-US"/>
          </a:p>
        </p:txBody>
      </p:sp>
    </p:spTree>
    <p:extLst>
      <p:ext uri="{BB962C8B-B14F-4D97-AF65-F5344CB8AC3E}">
        <p14:creationId xmlns:p14="http://schemas.microsoft.com/office/powerpoint/2010/main" val="887500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F2C9-0F0E-C54E-A75B-CF81D1F99B65}"/>
              </a:ext>
            </a:extLst>
          </p:cNvPr>
          <p:cNvSpPr>
            <a:spLocks noGrp="1"/>
          </p:cNvSpPr>
          <p:nvPr>
            <p:ph type="title"/>
          </p:nvPr>
        </p:nvSpPr>
        <p:spPr/>
        <p:txBody>
          <a:bodyPr/>
          <a:lstStyle/>
          <a:p>
            <a:r>
              <a:rPr lang="en-US"/>
              <a:t>Welcome Back!</a:t>
            </a:r>
          </a:p>
        </p:txBody>
      </p:sp>
      <p:sp>
        <p:nvSpPr>
          <p:cNvPr id="3" name="Text Placeholder 2">
            <a:extLst>
              <a:ext uri="{FF2B5EF4-FFF2-40B4-BE49-F238E27FC236}">
                <a16:creationId xmlns:a16="http://schemas.microsoft.com/office/drawing/2014/main" id="{FF74A8BA-FD2C-D14B-9C3E-EC472E24BF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9637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2" y="2133600"/>
            <a:ext cx="8116888" cy="1500188"/>
          </a:xfrm>
        </p:spPr>
        <p:txBody>
          <a:bodyPr/>
          <a:lstStyle/>
          <a:p>
            <a:r>
              <a:rPr lang="en-US" altLang="en-US" sz="2900"/>
              <a:t>Instructional Activity 9 to Interact With the Text: </a:t>
            </a:r>
            <a:r>
              <a:rPr lang="en-US" altLang="en-US" sz="2900" i="1"/>
              <a:t>Close Read of the Poem (Excerpt 2)</a:t>
            </a:r>
          </a:p>
        </p:txBody>
      </p:sp>
    </p:spTree>
    <p:extLst>
      <p:ext uri="{BB962C8B-B14F-4D97-AF65-F5344CB8AC3E}">
        <p14:creationId xmlns:p14="http://schemas.microsoft.com/office/powerpoint/2010/main" val="3456530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04800"/>
            <a:ext cx="6330696" cy="914400"/>
          </a:xfrm>
        </p:spPr>
        <p:txBody>
          <a:bodyPr/>
          <a:lstStyle/>
          <a:p>
            <a:r>
              <a:rPr lang="en-US" dirty="0"/>
              <a:t>Team Time for More Close Reading: 25 minutes</a:t>
            </a:r>
          </a:p>
        </p:txBody>
      </p:sp>
      <p:sp>
        <p:nvSpPr>
          <p:cNvPr id="6" name="Content Placeholder 5"/>
          <p:cNvSpPr>
            <a:spLocks noGrp="1"/>
          </p:cNvSpPr>
          <p:nvPr>
            <p:ph idx="1"/>
          </p:nvPr>
        </p:nvSpPr>
        <p:spPr>
          <a:xfrm>
            <a:off x="615696" y="1600200"/>
            <a:ext cx="7924800" cy="4648200"/>
          </a:xfrm>
        </p:spPr>
        <p:txBody>
          <a:bodyPr/>
          <a:lstStyle/>
          <a:p>
            <a:pPr marL="0" indent="0">
              <a:spcBef>
                <a:spcPts val="1200"/>
              </a:spcBef>
              <a:spcAft>
                <a:spcPts val="600"/>
              </a:spcAft>
              <a:buNone/>
              <a:defRPr/>
            </a:pPr>
            <a:r>
              <a:rPr lang="en-US" dirty="0"/>
              <a:t>You will continue to work with your group and coaches:</a:t>
            </a:r>
          </a:p>
          <a:p>
            <a:pPr>
              <a:spcBef>
                <a:spcPts val="1200"/>
              </a:spcBef>
              <a:spcAft>
                <a:spcPts val="600"/>
              </a:spcAft>
              <a:defRPr/>
            </a:pPr>
            <a:r>
              <a:rPr lang="en-US" dirty="0"/>
              <a:t>You will answer some questions about Excerpt 2. Then you will discuss the main idea of this excerpt and how it compares to the main idea of Excerpt 1. </a:t>
            </a:r>
          </a:p>
          <a:p>
            <a:pPr>
              <a:spcBef>
                <a:spcPts val="1200"/>
              </a:spcBef>
              <a:spcAft>
                <a:spcPts val="600"/>
              </a:spcAft>
              <a:defRPr/>
            </a:pPr>
            <a:r>
              <a:rPr lang="en-US" dirty="0"/>
              <a:t>Go to Instructional Activity 9 (pg. 13)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711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56F0-674B-8BAE-0F99-1221BE0805BB}"/>
              </a:ext>
            </a:extLst>
          </p:cNvPr>
          <p:cNvSpPr>
            <a:spLocks noGrp="1"/>
          </p:cNvSpPr>
          <p:nvPr>
            <p:ph type="title"/>
          </p:nvPr>
        </p:nvSpPr>
        <p:spPr/>
        <p:txBody>
          <a:bodyPr/>
          <a:lstStyle/>
          <a:p>
            <a:r>
              <a:rPr lang="en-US"/>
              <a:t>Let’s Hear From Some Teams</a:t>
            </a:r>
          </a:p>
        </p:txBody>
      </p:sp>
      <p:sp>
        <p:nvSpPr>
          <p:cNvPr id="3" name="Content Placeholder 2">
            <a:extLst>
              <a:ext uri="{FF2B5EF4-FFF2-40B4-BE49-F238E27FC236}">
                <a16:creationId xmlns:a16="http://schemas.microsoft.com/office/drawing/2014/main" id="{57E428D1-D78A-A6AC-DE8F-11D4844BF58B}"/>
              </a:ext>
            </a:extLst>
          </p:cNvPr>
          <p:cNvSpPr>
            <a:spLocks noGrp="1"/>
          </p:cNvSpPr>
          <p:nvPr>
            <p:ph idx="1"/>
          </p:nvPr>
        </p:nvSpPr>
        <p:spPr/>
        <p:txBody>
          <a:bodyPr/>
          <a:lstStyle/>
          <a:p>
            <a:pPr>
              <a:spcAft>
                <a:spcPts val="600"/>
              </a:spcAft>
            </a:pPr>
            <a:r>
              <a:rPr lang="en-US" altLang="en-US"/>
              <a:t>What were your </a:t>
            </a:r>
            <a:r>
              <a:rPr lang="en-US"/>
              <a:t>thoughts about the connection(s) between the two excerpts?</a:t>
            </a:r>
          </a:p>
        </p:txBody>
      </p:sp>
      <p:pic>
        <p:nvPicPr>
          <p:cNvPr id="4" name="Picture 2" descr="Solid Black Megaphone Icon 4 (Graphic) by ahlangraphic · Creative Fabrica">
            <a:extLst>
              <a:ext uri="{FF2B5EF4-FFF2-40B4-BE49-F238E27FC236}">
                <a16:creationId xmlns:a16="http://schemas.microsoft.com/office/drawing/2014/main" id="{8F8CF01C-FC7E-4CD5-87D0-B0891A772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79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3518-C9A1-43E5-A60F-5B66F2A17BDC}"/>
              </a:ext>
            </a:extLst>
          </p:cNvPr>
          <p:cNvSpPr>
            <a:spLocks noGrp="1"/>
          </p:cNvSpPr>
          <p:nvPr>
            <p:ph type="title"/>
          </p:nvPr>
        </p:nvSpPr>
        <p:spPr/>
        <p:txBody>
          <a:bodyPr/>
          <a:lstStyle/>
          <a:p>
            <a:pPr marL="0" indent="0"/>
            <a:br>
              <a:rPr lang="en-US" altLang="en-US" sz="4000" b="0" kern="0">
                <a:latin typeface="+mj-lt"/>
              </a:rPr>
            </a:br>
            <a:endParaRPr lang="en-US"/>
          </a:p>
        </p:txBody>
      </p:sp>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p:txBody>
          <a:bodyPr/>
          <a:lstStyle/>
          <a:p>
            <a:r>
              <a:rPr lang="en-US" altLang="en-US" sz="2900"/>
              <a:t>Instructional Activity 10 to Interact With the Text: </a:t>
            </a:r>
            <a:r>
              <a:rPr lang="en-US" altLang="en-US" sz="2900" i="1"/>
              <a:t>Read Aloud With Partners in Four Voices to Build Fluency</a:t>
            </a:r>
          </a:p>
        </p:txBody>
      </p:sp>
    </p:spTree>
    <p:extLst>
      <p:ext uri="{BB962C8B-B14F-4D97-AF65-F5344CB8AC3E}">
        <p14:creationId xmlns:p14="http://schemas.microsoft.com/office/powerpoint/2010/main" val="1298500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04800"/>
            <a:ext cx="6330696" cy="914400"/>
          </a:xfrm>
        </p:spPr>
        <p:txBody>
          <a:bodyPr/>
          <a:lstStyle/>
          <a:p>
            <a:r>
              <a:rPr lang="en-US" dirty="0"/>
              <a:t>Team Time to Read Aloud the Poem Together: 10 minutes</a:t>
            </a:r>
          </a:p>
        </p:txBody>
      </p:sp>
      <p:sp>
        <p:nvSpPr>
          <p:cNvPr id="6" name="Content Placeholder 5"/>
          <p:cNvSpPr>
            <a:spLocks noGrp="1"/>
          </p:cNvSpPr>
          <p:nvPr>
            <p:ph idx="1"/>
          </p:nvPr>
        </p:nvSpPr>
        <p:spPr/>
        <p:txBody>
          <a:bodyPr/>
          <a:lstStyle/>
          <a:p>
            <a:pPr marL="0" indent="0">
              <a:spcBef>
                <a:spcPts val="1200"/>
              </a:spcBef>
              <a:spcAft>
                <a:spcPts val="600"/>
              </a:spcAft>
              <a:buNone/>
              <a:defRPr/>
            </a:pPr>
            <a:r>
              <a:rPr lang="en-US" dirty="0"/>
              <a:t>Your turn to work with your group and coaches:</a:t>
            </a:r>
          </a:p>
          <a:p>
            <a:pPr>
              <a:spcBef>
                <a:spcPts val="1200"/>
              </a:spcBef>
              <a:spcAft>
                <a:spcPts val="600"/>
              </a:spcAft>
              <a:defRPr/>
            </a:pPr>
            <a:r>
              <a:rPr lang="en-US" dirty="0"/>
              <a:t>You will read the excerpts aloud in four voices.</a:t>
            </a:r>
          </a:p>
          <a:p>
            <a:pPr>
              <a:spcBef>
                <a:spcPts val="1200"/>
              </a:spcBef>
              <a:spcAft>
                <a:spcPts val="600"/>
              </a:spcAft>
              <a:defRPr/>
            </a:pPr>
            <a:r>
              <a:rPr lang="en-US" dirty="0"/>
              <a:t>Go to Instructional Activity 9 (pg. 15) in the Participant Materials for the written directions.</a:t>
            </a:r>
          </a:p>
        </p:txBody>
      </p:sp>
      <p:pic>
        <p:nvPicPr>
          <p:cNvPr id="7" name="Graphic 5" descr="Customer review">
            <a:extLst>
              <a:ext uri="{FF2B5EF4-FFF2-40B4-BE49-F238E27FC236}">
                <a16:creationId xmlns:a16="http://schemas.microsoft.com/office/drawing/2014/main" id="{30EB7F72-DB46-B540-9C8C-814B605C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6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531DE6B-63AB-4FD0-8FB9-7BC9518856E2}"/>
              </a:ext>
            </a:extLst>
          </p:cNvPr>
          <p:cNvSpPr txBox="1">
            <a:spLocks noChangeArrowheads="1"/>
          </p:cNvSpPr>
          <p:nvPr/>
        </p:nvSpPr>
        <p:spPr>
          <a:xfrm>
            <a:off x="385011" y="1524000"/>
            <a:ext cx="8166852" cy="5029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679450" lvl="1" indent="-342900">
              <a:lnSpc>
                <a:spcPct val="120000"/>
              </a:lnSpc>
              <a:spcBef>
                <a:spcPts val="600"/>
              </a:spcBef>
              <a:spcAft>
                <a:spcPts val="600"/>
              </a:spcAft>
            </a:pPr>
            <a:r>
              <a:rPr lang="en-US" altLang="en-US" sz="2200" b="0" kern="0">
                <a:cs typeface="Arial" panose="020B0604020202020204" pitchFamily="34" charset="0"/>
              </a:rPr>
              <a:t>Introduction to the Model Lesson </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1: Preparing the Learner</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2: Interacting With the Text</a:t>
            </a:r>
          </a:p>
          <a:p>
            <a:pPr marL="965200" lvl="2" indent="-342900">
              <a:lnSpc>
                <a:spcPct val="120000"/>
              </a:lnSpc>
              <a:spcBef>
                <a:spcPts val="600"/>
              </a:spcBef>
              <a:spcAft>
                <a:spcPts val="600"/>
              </a:spcAft>
              <a:buClr>
                <a:srgbClr val="0C347E"/>
              </a:buClr>
              <a:buFont typeface="Wingdings" panose="05000000000000000000" pitchFamily="2" charset="2"/>
              <a:buChar char="§"/>
            </a:pPr>
            <a:r>
              <a:rPr lang="en-US" altLang="en-US" sz="2200" b="0" kern="0">
                <a:cs typeface="Arial" panose="020B0604020202020204" pitchFamily="34" charset="0"/>
              </a:rPr>
              <a:t>Break: 60 minutes</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2, cont’d.</a:t>
            </a:r>
          </a:p>
          <a:p>
            <a:pPr marL="679450" lvl="1" indent="-342900">
              <a:lnSpc>
                <a:spcPct val="120000"/>
              </a:lnSpc>
              <a:spcBef>
                <a:spcPts val="600"/>
              </a:spcBef>
              <a:spcAft>
                <a:spcPts val="600"/>
              </a:spcAft>
            </a:pPr>
            <a:r>
              <a:rPr lang="en-US" altLang="en-US" sz="2200" b="0" kern="0">
                <a:cs typeface="Arial" panose="020B0604020202020204" pitchFamily="34" charset="0"/>
              </a:rPr>
              <a:t>Model Lesson, Part 3: Extending the Understanding</a:t>
            </a:r>
          </a:p>
          <a:p>
            <a:pPr marL="679450" lvl="1" indent="-342900">
              <a:lnSpc>
                <a:spcPct val="120000"/>
              </a:lnSpc>
              <a:spcBef>
                <a:spcPts val="600"/>
              </a:spcBef>
              <a:spcAft>
                <a:spcPts val="600"/>
              </a:spcAft>
            </a:pPr>
            <a:r>
              <a:rPr lang="en-US" altLang="en-US" sz="2200" b="0" kern="0">
                <a:cs typeface="Arial" panose="020B0604020202020204" pitchFamily="34" charset="0"/>
              </a:rPr>
              <a:t>Debrief the Three Parts of the Lesson</a:t>
            </a:r>
          </a:p>
          <a:p>
            <a:pPr marL="679450" lvl="1" indent="-342900">
              <a:lnSpc>
                <a:spcPct val="120000"/>
              </a:lnSpc>
              <a:spcBef>
                <a:spcPts val="600"/>
              </a:spcBef>
              <a:spcAft>
                <a:spcPts val="600"/>
              </a:spcAft>
            </a:pPr>
            <a:r>
              <a:rPr lang="en-US" altLang="en-US" sz="2200" b="0" kern="0">
                <a:cs typeface="Arial" panose="020B0604020202020204" pitchFamily="34" charset="0"/>
              </a:rPr>
              <a:t>Wrap-Up &amp; Preview of Day Four</a:t>
            </a:r>
          </a:p>
        </p:txBody>
      </p:sp>
      <p:sp>
        <p:nvSpPr>
          <p:cNvPr id="3" name="Rectangle 4">
            <a:extLst>
              <a:ext uri="{FF2B5EF4-FFF2-40B4-BE49-F238E27FC236}">
                <a16:creationId xmlns:a16="http://schemas.microsoft.com/office/drawing/2014/main" id="{2F2BA554-6586-45FC-9F48-71BE22F96B73}"/>
              </a:ext>
            </a:extLst>
          </p:cNvPr>
          <p:cNvSpPr>
            <a:spLocks noChangeArrowheads="1"/>
          </p:cNvSpPr>
          <p:nvPr/>
        </p:nvSpPr>
        <p:spPr bwMode="auto">
          <a:xfrm>
            <a:off x="8367713" y="1801813"/>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5" name="Title 4">
            <a:extLst>
              <a:ext uri="{FF2B5EF4-FFF2-40B4-BE49-F238E27FC236}">
                <a16:creationId xmlns:a16="http://schemas.microsoft.com/office/drawing/2014/main" id="{826A3B5D-9244-8764-6814-CC092ABC5F37}"/>
              </a:ext>
            </a:extLst>
          </p:cNvPr>
          <p:cNvSpPr>
            <a:spLocks noGrp="1"/>
          </p:cNvSpPr>
          <p:nvPr>
            <p:ph type="title"/>
          </p:nvPr>
        </p:nvSpPr>
        <p:spPr>
          <a:xfrm>
            <a:off x="1281113" y="291307"/>
            <a:ext cx="7086600" cy="914400"/>
          </a:xfrm>
        </p:spPr>
        <p:txBody>
          <a:bodyPr/>
          <a:lstStyle/>
          <a:p>
            <a:r>
              <a:rPr lang="en-US"/>
              <a:t>Daily Overview</a:t>
            </a:r>
          </a:p>
        </p:txBody>
      </p:sp>
    </p:spTree>
    <p:extLst>
      <p:ext uri="{BB962C8B-B14F-4D97-AF65-F5344CB8AC3E}">
        <p14:creationId xmlns:p14="http://schemas.microsoft.com/office/powerpoint/2010/main" val="2589105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125-F409-4772-8E79-7A39EA6843F6}"/>
              </a:ext>
            </a:extLst>
          </p:cNvPr>
          <p:cNvSpPr txBox="1">
            <a:spLocks/>
          </p:cNvSpPr>
          <p:nvPr/>
        </p:nvSpPr>
        <p:spPr>
          <a:xfrm>
            <a:off x="360574" y="243184"/>
            <a:ext cx="8250026" cy="568325"/>
          </a:xfrm>
          <a:prstGeom prst="rect">
            <a:avLst/>
          </a:prstGeom>
        </p:spPr>
        <p:txBody>
          <a:bodyPr>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defRPr/>
            </a:pPr>
            <a:r>
              <a:rPr lang="en-US" b="0" kern="0"/>
              <a:t>Part 3 of the Model Lesson: </a:t>
            </a:r>
          </a:p>
          <a:p>
            <a:pPr algn="ctr">
              <a:defRPr/>
            </a:pPr>
            <a:r>
              <a:rPr lang="en-US" b="0" kern="0"/>
              <a:t>Extending the Understanding</a:t>
            </a:r>
          </a:p>
        </p:txBody>
      </p:sp>
      <p:sp>
        <p:nvSpPr>
          <p:cNvPr id="3" name="Content Placeholder 4">
            <a:extLst>
              <a:ext uri="{FF2B5EF4-FFF2-40B4-BE49-F238E27FC236}">
                <a16:creationId xmlns:a16="http://schemas.microsoft.com/office/drawing/2014/main" id="{8A236AED-F5B1-4371-80F4-32C62789E016}"/>
              </a:ext>
            </a:extLst>
          </p:cNvPr>
          <p:cNvSpPr txBox="1">
            <a:spLocks/>
          </p:cNvSpPr>
          <p:nvPr/>
        </p:nvSpPr>
        <p:spPr>
          <a:xfrm>
            <a:off x="1066801" y="1752601"/>
            <a:ext cx="4800600" cy="1066799"/>
          </a:xfrm>
          <a:prstGeom prst="rect">
            <a:avLst/>
          </a:prstGeom>
        </p:spPr>
        <p:txBody>
          <a:bodyPr/>
          <a:lst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200" b="0">
                <a:solidFill>
                  <a:srgbClr val="000000"/>
                </a:solidFill>
                <a:latin typeface="+mj-lt"/>
                <a:ea typeface="MS PGothic" charset="0"/>
                <a:cs typeface="MS PGothic" charset="0"/>
              </a:rPr>
              <a:t>Asking students to share their reflections on the readings with others builds a community of learners.</a:t>
            </a:r>
          </a:p>
          <a:p>
            <a:pPr marL="0" indent="0">
              <a:spcBef>
                <a:spcPts val="0"/>
              </a:spcBef>
              <a:buFont typeface="Arial" panose="020B0604020202020204" pitchFamily="34" charset="0"/>
              <a:buNone/>
              <a:defRPr/>
            </a:pPr>
            <a:endParaRPr lang="en-US" sz="1000" b="0">
              <a:solidFill>
                <a:srgbClr val="000000"/>
              </a:solidFill>
              <a:latin typeface="+mn-lt"/>
            </a:endParaRPr>
          </a:p>
        </p:txBody>
      </p:sp>
      <p:sp>
        <p:nvSpPr>
          <p:cNvPr id="4" name="Rectangle 3">
            <a:extLst>
              <a:ext uri="{FF2B5EF4-FFF2-40B4-BE49-F238E27FC236}">
                <a16:creationId xmlns:a16="http://schemas.microsoft.com/office/drawing/2014/main" id="{715E9504-33DE-4AF4-802E-7479DBB53E5A}"/>
              </a:ext>
            </a:extLst>
          </p:cNvPr>
          <p:cNvSpPr>
            <a:spLocks noChangeArrowheads="1"/>
          </p:cNvSpPr>
          <p:nvPr/>
        </p:nvSpPr>
        <p:spPr bwMode="auto">
          <a:xfrm>
            <a:off x="1066801" y="4813637"/>
            <a:ext cx="4648198" cy="1446550"/>
          </a:xfrm>
          <a:prstGeom prst="rect">
            <a:avLst/>
          </a:prstGeom>
          <a:noFill/>
          <a:ln>
            <a:noFill/>
          </a:ln>
        </p:spPr>
        <p:txBody>
          <a:bodyPr wrap="square">
            <a:spAutoFit/>
          </a:bodyPr>
          <a:lstStyle/>
          <a:p>
            <a:pPr>
              <a:spcBef>
                <a:spcPts val="4200"/>
              </a:spcBef>
              <a:defRPr/>
            </a:pPr>
            <a:r>
              <a:rPr lang="en-US" b="0">
                <a:solidFill>
                  <a:srgbClr val="000000"/>
                </a:solidFill>
                <a:latin typeface="+mn-lt"/>
                <a:ea typeface="MS PGothic" charset="0"/>
                <a:cs typeface="MS PGothic" charset="0"/>
              </a:rPr>
              <a:t>Providing students with time to write about or represent the reading builds, solidifies, and demonstrates their understanding.</a:t>
            </a:r>
          </a:p>
        </p:txBody>
      </p:sp>
      <p:sp>
        <p:nvSpPr>
          <p:cNvPr id="5" name="Rectangle 4">
            <a:extLst>
              <a:ext uri="{FF2B5EF4-FFF2-40B4-BE49-F238E27FC236}">
                <a16:creationId xmlns:a16="http://schemas.microsoft.com/office/drawing/2014/main" id="{C8F5DDAC-BD96-496C-B170-9667332C35EF}"/>
              </a:ext>
            </a:extLst>
          </p:cNvPr>
          <p:cNvSpPr>
            <a:spLocks noChangeArrowheads="1"/>
          </p:cNvSpPr>
          <p:nvPr/>
        </p:nvSpPr>
        <p:spPr bwMode="auto">
          <a:xfrm>
            <a:off x="1066801" y="3429000"/>
            <a:ext cx="4648200" cy="1107996"/>
          </a:xfrm>
          <a:prstGeom prst="rect">
            <a:avLst/>
          </a:prstGeom>
          <a:noFill/>
          <a:ln>
            <a:noFill/>
          </a:ln>
        </p:spPr>
        <p:txBody>
          <a:bodyPr wrap="square">
            <a:spAutoFit/>
          </a:bodyPr>
          <a:lstStyle/>
          <a:p>
            <a:pPr>
              <a:defRPr/>
            </a:pPr>
            <a:r>
              <a:rPr lang="en-US" b="0">
                <a:solidFill>
                  <a:srgbClr val="000000"/>
                </a:solidFill>
                <a:latin typeface="+mn-lt"/>
                <a:ea typeface="MS PGothic" charset="0"/>
                <a:cs typeface="MS PGothic" charset="0"/>
              </a:rPr>
              <a:t>Focusing on explicit language used in the poem builds students’ vocabulary stores.</a:t>
            </a:r>
          </a:p>
        </p:txBody>
      </p:sp>
      <p:pic>
        <p:nvPicPr>
          <p:cNvPr id="7" name="Picture 2" descr="Navy blue check mark 3 icon - Free navy blue check mark icons">
            <a:extLst>
              <a:ext uri="{FF2B5EF4-FFF2-40B4-BE49-F238E27FC236}">
                <a16:creationId xmlns:a16="http://schemas.microsoft.com/office/drawing/2014/main" id="{FE03FA7C-584C-4A78-AA84-634DD1860B39}"/>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54" y="1816874"/>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vy blue check mark 3 icon - Free navy blue check mark icons">
            <a:extLst>
              <a:ext uri="{FF2B5EF4-FFF2-40B4-BE49-F238E27FC236}">
                <a16:creationId xmlns:a16="http://schemas.microsoft.com/office/drawing/2014/main" id="{FB4D217D-8941-4B4D-99E2-79B69D9B0A5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489" y="3372628"/>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vy blue check mark 3 icon - Free navy blue check mark icons">
            <a:extLst>
              <a:ext uri="{FF2B5EF4-FFF2-40B4-BE49-F238E27FC236}">
                <a16:creationId xmlns:a16="http://schemas.microsoft.com/office/drawing/2014/main" id="{0E25B049-B862-46B2-98B3-93A6D34E4A3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54" y="4813637"/>
            <a:ext cx="479286" cy="47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ll Us What We Carry by Amanda Gorman review – symphony of hope and  solidarity | Poetry | The Guardian">
            <a:extLst>
              <a:ext uri="{FF2B5EF4-FFF2-40B4-BE49-F238E27FC236}">
                <a16:creationId xmlns:a16="http://schemas.microsoft.com/office/drawing/2014/main" id="{333CBF20-D149-679C-BD3C-9975B2343A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71" r="18172"/>
          <a:stretch/>
        </p:blipFill>
        <p:spPr bwMode="auto">
          <a:xfrm rot="244693">
            <a:off x="6093242" y="2427054"/>
            <a:ext cx="2748681" cy="24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0585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Placeholder 2">
            <a:extLst>
              <a:ext uri="{FF2B5EF4-FFF2-40B4-BE49-F238E27FC236}">
                <a16:creationId xmlns:a16="http://schemas.microsoft.com/office/drawing/2014/main" id="{A82C0019-123F-634A-8198-60CD0B2EAAC6}"/>
              </a:ext>
            </a:extLst>
          </p:cNvPr>
          <p:cNvSpPr>
            <a:spLocks noGrp="1" noChangeArrowheads="1"/>
          </p:cNvSpPr>
          <p:nvPr>
            <p:ph type="body" idx="1"/>
          </p:nvPr>
        </p:nvSpPr>
        <p:spPr>
          <a:xfrm>
            <a:off x="722312" y="2133600"/>
            <a:ext cx="8269288" cy="1500188"/>
          </a:xfrm>
        </p:spPr>
        <p:txBody>
          <a:bodyPr/>
          <a:lstStyle/>
          <a:p>
            <a:r>
              <a:rPr lang="en-US" altLang="en-US" sz="2900"/>
              <a:t>Instructional Activity 11 to Extend Understanding: </a:t>
            </a:r>
            <a:r>
              <a:rPr lang="en-US" altLang="en-US" sz="2900" i="1"/>
              <a:t>Create a Visual Representation of the Poem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Team Time to Create a Visual Representation: 20 minutes</a:t>
            </a:r>
          </a:p>
        </p:txBody>
      </p:sp>
      <p:sp>
        <p:nvSpPr>
          <p:cNvPr id="6" name="Content Placeholder 5"/>
          <p:cNvSpPr>
            <a:spLocks noGrp="1"/>
          </p:cNvSpPr>
          <p:nvPr>
            <p:ph idx="1"/>
          </p:nvPr>
        </p:nvSpPr>
        <p:spPr/>
        <p:txBody>
          <a:bodyPr/>
          <a:lstStyle/>
          <a:p>
            <a:pPr>
              <a:spcBef>
                <a:spcPts val="1200"/>
              </a:spcBef>
              <a:spcAft>
                <a:spcPts val="600"/>
              </a:spcAft>
              <a:defRPr/>
            </a:pPr>
            <a:r>
              <a:rPr lang="en-US" dirty="0"/>
              <a:t>Your team will collaborate on a visual representation of the poem on Jamboard (directions on next slide). </a:t>
            </a:r>
          </a:p>
          <a:p>
            <a:pPr>
              <a:spcBef>
                <a:spcPts val="1200"/>
              </a:spcBef>
              <a:spcAft>
                <a:spcPts val="600"/>
              </a:spcAft>
              <a:defRPr/>
            </a:pPr>
            <a:r>
              <a:rPr lang="en-US" dirty="0"/>
              <a:t>Then you will take a few minutes to look at the other teams’ Jamboards. </a:t>
            </a:r>
          </a:p>
          <a:p>
            <a:pPr>
              <a:spcBef>
                <a:spcPts val="1200"/>
              </a:spcBef>
              <a:spcAft>
                <a:spcPts val="600"/>
              </a:spcAft>
              <a:defRPr/>
            </a:pPr>
            <a:r>
              <a:rPr lang="en-US" dirty="0"/>
              <a:t>Go to Instructional Activity 11 (pg. 17) in the Participant Materials for the written directions.</a:t>
            </a:r>
          </a:p>
          <a:p>
            <a:pPr>
              <a:spcBef>
                <a:spcPts val="1200"/>
              </a:spcBef>
              <a:spcAft>
                <a:spcPts val="600"/>
              </a:spcAft>
              <a:defRPr/>
            </a:pPr>
            <a:endParaRPr lang="en-US" dirty="0"/>
          </a:p>
          <a:p>
            <a:pPr marL="0" indent="0">
              <a:spcBef>
                <a:spcPts val="1200"/>
              </a:spcBef>
              <a:spcAft>
                <a:spcPts val="600"/>
              </a:spcAft>
              <a:buNone/>
              <a:defRPr/>
            </a:pPr>
            <a:endParaRPr lang="en-US" dirty="0"/>
          </a:p>
          <a:p>
            <a:pPr marL="0" indent="0">
              <a:spcBef>
                <a:spcPts val="1200"/>
              </a:spcBef>
              <a:spcAft>
                <a:spcPts val="600"/>
              </a:spcAft>
              <a:buNone/>
              <a:defRPr/>
            </a:pPr>
            <a:endParaRPr lang="en-US" dirty="0"/>
          </a:p>
          <a:p>
            <a:pPr marL="0" indent="0" algn="r">
              <a:spcBef>
                <a:spcPts val="1200"/>
              </a:spcBef>
              <a:spcAft>
                <a:spcPts val="600"/>
              </a:spcAft>
              <a:buNone/>
              <a:defRPr/>
            </a:pPr>
            <a:r>
              <a:rPr lang="en-US" dirty="0"/>
              <a:t>	</a:t>
            </a:r>
          </a:p>
        </p:txBody>
      </p:sp>
      <p:pic>
        <p:nvPicPr>
          <p:cNvPr id="4" name="Graphic 5" descr="Customer review">
            <a:extLst>
              <a:ext uri="{FF2B5EF4-FFF2-40B4-BE49-F238E27FC236}">
                <a16:creationId xmlns:a16="http://schemas.microsoft.com/office/drawing/2014/main" id="{737BFCA2-243A-384E-AF46-1C407F4D7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192"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164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Placeholder 2">
            <a:extLst>
              <a:ext uri="{FF2B5EF4-FFF2-40B4-BE49-F238E27FC236}">
                <a16:creationId xmlns:a16="http://schemas.microsoft.com/office/drawing/2014/main" id="{A82C0019-123F-634A-8198-60CD0B2EAAC6}"/>
              </a:ext>
            </a:extLst>
          </p:cNvPr>
          <p:cNvSpPr>
            <a:spLocks noGrp="1" noChangeArrowheads="1"/>
          </p:cNvSpPr>
          <p:nvPr>
            <p:ph type="body" idx="1"/>
          </p:nvPr>
        </p:nvSpPr>
        <p:spPr>
          <a:xfrm>
            <a:off x="722312" y="2133600"/>
            <a:ext cx="8269288" cy="1500188"/>
          </a:xfrm>
        </p:spPr>
        <p:txBody>
          <a:bodyPr/>
          <a:lstStyle/>
          <a:p>
            <a:r>
              <a:rPr lang="en-US" altLang="en-US" sz="2900"/>
              <a:t>Instructional Activity 12 to Extend Understanding: </a:t>
            </a:r>
            <a:r>
              <a:rPr lang="en-US" altLang="en-US" sz="2900" i="1"/>
              <a:t>Secure Vocabulary Through a Word Cloud</a:t>
            </a:r>
          </a:p>
        </p:txBody>
      </p:sp>
    </p:spTree>
    <p:extLst>
      <p:ext uri="{BB962C8B-B14F-4D97-AF65-F5344CB8AC3E}">
        <p14:creationId xmlns:p14="http://schemas.microsoft.com/office/powerpoint/2010/main" val="2349910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39DE6A21-81D8-014E-ABFC-DA0CC4B8FA41}"/>
              </a:ext>
            </a:extLst>
          </p:cNvPr>
          <p:cNvSpPr>
            <a:spLocks noGrp="1" noChangeArrowheads="1"/>
          </p:cNvSpPr>
          <p:nvPr>
            <p:ph type="title"/>
          </p:nvPr>
        </p:nvSpPr>
        <p:spPr>
          <a:xfrm>
            <a:off x="1371600" y="457200"/>
            <a:ext cx="6934200" cy="762000"/>
          </a:xfrm>
        </p:spPr>
        <p:txBody>
          <a:bodyPr/>
          <a:lstStyle/>
          <a:p>
            <a:r>
              <a:rPr lang="en-US" altLang="en-US"/>
              <a:t>Let’s Create a Word Cloud Filled With the Poem’s Words!</a:t>
            </a:r>
          </a:p>
        </p:txBody>
      </p:sp>
      <p:sp>
        <p:nvSpPr>
          <p:cNvPr id="88067" name="Content Placeholder 2">
            <a:extLst>
              <a:ext uri="{FF2B5EF4-FFF2-40B4-BE49-F238E27FC236}">
                <a16:creationId xmlns:a16="http://schemas.microsoft.com/office/drawing/2014/main" id="{DB376517-CF7B-E945-B578-5A4201BAEEAB}"/>
              </a:ext>
            </a:extLst>
          </p:cNvPr>
          <p:cNvSpPr>
            <a:spLocks noGrp="1" noChangeArrowheads="1"/>
          </p:cNvSpPr>
          <p:nvPr>
            <p:ph idx="1"/>
          </p:nvPr>
        </p:nvSpPr>
        <p:spPr>
          <a:xfrm>
            <a:off x="304800" y="1676400"/>
            <a:ext cx="8229600" cy="4495800"/>
          </a:xfrm>
        </p:spPr>
        <p:txBody>
          <a:bodyPr/>
          <a:lstStyle/>
          <a:p>
            <a:pPr lvl="1">
              <a:spcBef>
                <a:spcPts val="1128"/>
              </a:spcBef>
              <a:spcAft>
                <a:spcPts val="1200"/>
              </a:spcAft>
            </a:pPr>
            <a:r>
              <a:rPr lang="en-US" sz="2200" dirty="0"/>
              <a:t>Take a moment to think about your favorite words from the poem excerpts you studied today. </a:t>
            </a:r>
          </a:p>
          <a:p>
            <a:pPr lvl="1">
              <a:spcBef>
                <a:spcPts val="1128"/>
              </a:spcBef>
              <a:spcAft>
                <a:spcPts val="1200"/>
              </a:spcAft>
            </a:pPr>
            <a:r>
              <a:rPr lang="en-US" sz="2200" dirty="0"/>
              <a:t>When you are ready, write your words into the </a:t>
            </a:r>
            <a:r>
              <a:rPr lang="en-US" sz="2200" u="sng" dirty="0">
                <a:hlinkClick r:id="rId3">
                  <a:extLst>
                    <a:ext uri="{A12FA001-AC4F-418D-AE19-62706E023703}">
                      <ahyp:hlinkClr xmlns:ahyp="http://schemas.microsoft.com/office/drawing/2018/hyperlinkcolor" val="tx"/>
                    </a:ext>
                  </a:extLst>
                </a:hlinkClick>
              </a:rPr>
              <a:t>Mentimeter</a:t>
            </a:r>
            <a:r>
              <a:rPr lang="en-US" sz="2200" u="sng" dirty="0"/>
              <a:t> </a:t>
            </a:r>
            <a:r>
              <a:rPr lang="en-US" sz="2200" dirty="0"/>
              <a:t>so we can create a Word Cloud together. </a:t>
            </a:r>
          </a:p>
          <a:p>
            <a:pPr lvl="1">
              <a:spcBef>
                <a:spcPts val="1128"/>
              </a:spcBef>
              <a:spcAft>
                <a:spcPts val="1200"/>
              </a:spcAft>
            </a:pPr>
            <a:r>
              <a:rPr lang="en-US" sz="2200" dirty="0"/>
              <a:t>As you watch the Word Cloud develop, think about these questions:</a:t>
            </a:r>
          </a:p>
          <a:p>
            <a:pPr marL="965200" lvl="2" indent="-342900">
              <a:lnSpc>
                <a:spcPct val="115000"/>
              </a:lnSpc>
              <a:spcBef>
                <a:spcPts val="600"/>
              </a:spcBef>
              <a:spcAft>
                <a:spcPts val="800"/>
              </a:spcAft>
              <a:buFont typeface="Symbol" panose="05050102010706020507" pitchFamily="18" charset="2"/>
              <a:buChar char=""/>
            </a:pPr>
            <a:r>
              <a:rPr lang="en-US" dirty="0">
                <a:ea typeface="Calibri" panose="020F0502020204030204" pitchFamily="34" charset="0"/>
                <a:cs typeface="Arial" panose="020B0604020202020204" pitchFamily="34" charset="0"/>
              </a:rPr>
              <a:t>What do these words say about what calls our attention?</a:t>
            </a:r>
          </a:p>
          <a:p>
            <a:pPr marL="965200" lvl="2" indent="-342900">
              <a:lnSpc>
                <a:spcPct val="115000"/>
              </a:lnSpc>
              <a:spcBef>
                <a:spcPts val="600"/>
              </a:spcBef>
              <a:spcAft>
                <a:spcPts val="800"/>
              </a:spcAft>
              <a:buFont typeface="Symbol" panose="05050102010706020507" pitchFamily="18" charset="2"/>
              <a:buChar char=""/>
            </a:pPr>
            <a:r>
              <a:rPr lang="en-US" dirty="0">
                <a:ea typeface="Calibri" panose="020F0502020204030204" pitchFamily="34" charset="0"/>
                <a:cs typeface="Arial" panose="020B0604020202020204" pitchFamily="34" charset="0"/>
              </a:rPr>
              <a:t>How do the words we picked resonate with the overall meanings of the two excerpts?</a:t>
            </a:r>
          </a:p>
          <a:p>
            <a:pPr lvl="1">
              <a:spcBef>
                <a:spcPts val="1128"/>
              </a:spcBef>
              <a:spcAft>
                <a:spcPts val="1200"/>
              </a:spcAft>
            </a:pPr>
            <a:endParaRPr lang="en-US" sz="2200" dirty="0"/>
          </a:p>
          <a:p>
            <a:pPr marL="230188" indent="0">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 calcmode="lin" valueType="num">
                                      <p:cBhvr additive="base">
                                        <p:cTn id="17"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8067">
                                            <p:txEl>
                                              <p:pRg st="3" end="3"/>
                                            </p:txEl>
                                          </p:spTgt>
                                        </p:tgtEl>
                                        <p:attrNameLst>
                                          <p:attrName>style.visibility</p:attrName>
                                        </p:attrNameLst>
                                      </p:cBhvr>
                                      <p:to>
                                        <p:strVal val="visible"/>
                                      </p:to>
                                    </p:set>
                                    <p:anim calcmode="lin" valueType="num">
                                      <p:cBhvr additive="base">
                                        <p:cTn id="21"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80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 calcmode="lin" valueType="num">
                                      <p:cBhvr additive="base">
                                        <p:cTn id="2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56F0-674B-8BAE-0F99-1221BE0805BB}"/>
              </a:ext>
            </a:extLst>
          </p:cNvPr>
          <p:cNvSpPr>
            <a:spLocks noGrp="1"/>
          </p:cNvSpPr>
          <p:nvPr>
            <p:ph type="title"/>
          </p:nvPr>
        </p:nvSpPr>
        <p:spPr/>
        <p:txBody>
          <a:bodyPr/>
          <a:lstStyle/>
          <a:p>
            <a:r>
              <a:rPr lang="en-US" dirty="0"/>
              <a:t>Share Your Thoughts</a:t>
            </a:r>
          </a:p>
        </p:txBody>
      </p:sp>
      <p:sp>
        <p:nvSpPr>
          <p:cNvPr id="3" name="Content Placeholder 2">
            <a:extLst>
              <a:ext uri="{FF2B5EF4-FFF2-40B4-BE49-F238E27FC236}">
                <a16:creationId xmlns:a16="http://schemas.microsoft.com/office/drawing/2014/main" id="{57E428D1-D78A-A6AC-DE8F-11D4844BF58B}"/>
              </a:ext>
            </a:extLst>
          </p:cNvPr>
          <p:cNvSpPr>
            <a:spLocks noGrp="1"/>
          </p:cNvSpPr>
          <p:nvPr>
            <p:ph idx="1"/>
          </p:nvPr>
        </p:nvSpPr>
        <p:spPr>
          <a:xfrm>
            <a:off x="609600" y="1642403"/>
            <a:ext cx="7924800" cy="4648200"/>
          </a:xfrm>
        </p:spPr>
        <p:txBody>
          <a:bodyPr/>
          <a:lstStyle/>
          <a:p>
            <a:pPr marL="0" marR="0" lvl="0" indent="0">
              <a:lnSpc>
                <a:spcPct val="115000"/>
              </a:lnSpc>
              <a:spcBef>
                <a:spcPts val="600"/>
              </a:spcBef>
              <a:spcAft>
                <a:spcPts val="800"/>
              </a:spcAft>
              <a:buNone/>
            </a:pPr>
            <a:r>
              <a:rPr lang="en-US" dirty="0"/>
              <a:t>In the chat, reflect on the following questions.</a:t>
            </a:r>
            <a:endParaRPr lang="en-US" dirty="0">
              <a:effectLst/>
              <a:ea typeface="Calibri" panose="020F0502020204030204" pitchFamily="34" charset="0"/>
              <a:cs typeface="Arial" panose="020B0604020202020204" pitchFamily="34" charset="0"/>
            </a:endParaRPr>
          </a:p>
          <a:p>
            <a:pPr marL="342900" marR="0" lvl="0" indent="-342900">
              <a:lnSpc>
                <a:spcPct val="115000"/>
              </a:lnSpc>
              <a:spcBef>
                <a:spcPts val="600"/>
              </a:spcBef>
              <a:spcAft>
                <a:spcPts val="8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What do these words say about what calls our attention?</a:t>
            </a:r>
          </a:p>
          <a:p>
            <a:pPr marL="342900" marR="0" lvl="0" indent="-342900">
              <a:lnSpc>
                <a:spcPct val="115000"/>
              </a:lnSpc>
              <a:spcBef>
                <a:spcPts val="600"/>
              </a:spcBef>
              <a:spcAft>
                <a:spcPts val="800"/>
              </a:spcAft>
              <a:buFont typeface="Symbol" panose="05050102010706020507" pitchFamily="18" charset="2"/>
              <a:buChar char=""/>
            </a:pPr>
            <a:r>
              <a:rPr lang="en-US" dirty="0">
                <a:effectLst/>
                <a:ea typeface="Calibri" panose="020F0502020204030204" pitchFamily="34" charset="0"/>
                <a:cs typeface="Arial" panose="020B0604020202020204" pitchFamily="34" charset="0"/>
              </a:rPr>
              <a:t>How do the words we picked resonate with the overall meanings of the two excerpts?</a:t>
            </a:r>
          </a:p>
        </p:txBody>
      </p:sp>
      <p:pic>
        <p:nvPicPr>
          <p:cNvPr id="4" name="Picture 2" descr="Solid Black Megaphone Icon 4 (Graphic) by ahlangraphic · Creative Fabrica">
            <a:extLst>
              <a:ext uri="{FF2B5EF4-FFF2-40B4-BE49-F238E27FC236}">
                <a16:creationId xmlns:a16="http://schemas.microsoft.com/office/drawing/2014/main" id="{8F8CF01C-FC7E-4CD5-87D0-B0891A772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F687609-13FF-9FA1-4253-4FE27F7A9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610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1D4-28B9-1547-8857-F5C89E040646}"/>
              </a:ext>
            </a:extLst>
          </p:cNvPr>
          <p:cNvSpPr>
            <a:spLocks noGrp="1"/>
          </p:cNvSpPr>
          <p:nvPr>
            <p:ph type="title"/>
          </p:nvPr>
        </p:nvSpPr>
        <p:spPr/>
        <p:txBody>
          <a:bodyPr/>
          <a:lstStyle/>
          <a:p>
            <a:r>
              <a:rPr lang="en-US" dirty="0"/>
              <a:t>Ready to Debrief? Where Have We Been?</a:t>
            </a:r>
          </a:p>
        </p:txBody>
      </p:sp>
      <p:sp>
        <p:nvSpPr>
          <p:cNvPr id="3" name="Content Placeholder 2">
            <a:extLst>
              <a:ext uri="{FF2B5EF4-FFF2-40B4-BE49-F238E27FC236}">
                <a16:creationId xmlns:a16="http://schemas.microsoft.com/office/drawing/2014/main" id="{06A98EF7-20B3-4546-AD5C-A3DAAD2F7F23}"/>
              </a:ext>
            </a:extLst>
          </p:cNvPr>
          <p:cNvSpPr>
            <a:spLocks noGrp="1"/>
          </p:cNvSpPr>
          <p:nvPr>
            <p:ph idx="1"/>
          </p:nvPr>
        </p:nvSpPr>
        <p:spPr/>
        <p:txBody>
          <a:bodyPr/>
          <a:lstStyle/>
          <a:p>
            <a:pPr>
              <a:spcBef>
                <a:spcPts val="1200"/>
              </a:spcBef>
              <a:spcAft>
                <a:spcPts val="1200"/>
              </a:spcAft>
            </a:pPr>
            <a:r>
              <a:rPr lang="en-US" dirty="0"/>
              <a:t>We prepared the learner by building their knowledge about the context of the poem and the poet.</a:t>
            </a:r>
          </a:p>
          <a:p>
            <a:pPr>
              <a:spcBef>
                <a:spcPts val="1200"/>
              </a:spcBef>
              <a:spcAft>
                <a:spcPts val="1200"/>
              </a:spcAft>
            </a:pPr>
            <a:r>
              <a:rPr lang="en-US" dirty="0"/>
              <a:t>We asked the learner to interact with the text through hearing and reflecting on the poem and its meaning.</a:t>
            </a:r>
          </a:p>
          <a:p>
            <a:pPr>
              <a:spcBef>
                <a:spcPts val="1200"/>
              </a:spcBef>
              <a:spcAft>
                <a:spcPts val="1200"/>
              </a:spcAft>
            </a:pPr>
            <a:r>
              <a:rPr lang="en-US" dirty="0"/>
              <a:t>We asked the learner to extend and secure their understanding of the meaning of the poem through various representations.</a:t>
            </a:r>
          </a:p>
          <a:p>
            <a:pPr>
              <a:spcBef>
                <a:spcPts val="1200"/>
              </a:spcBef>
              <a:spcAft>
                <a:spcPts val="1200"/>
              </a:spcAft>
            </a:pPr>
            <a:endParaRPr lang="en-US" dirty="0"/>
          </a:p>
        </p:txBody>
      </p:sp>
    </p:spTree>
    <p:extLst>
      <p:ext uri="{BB962C8B-B14F-4D97-AF65-F5344CB8AC3E}">
        <p14:creationId xmlns:p14="http://schemas.microsoft.com/office/powerpoint/2010/main" val="3790002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193D-45FB-4912-B3E1-02D1EC765242}"/>
              </a:ext>
            </a:extLst>
          </p:cNvPr>
          <p:cNvSpPr>
            <a:spLocks noGrp="1"/>
          </p:cNvSpPr>
          <p:nvPr>
            <p:ph type="title"/>
          </p:nvPr>
        </p:nvSpPr>
        <p:spPr>
          <a:xfrm>
            <a:off x="1295400" y="304800"/>
            <a:ext cx="6629400" cy="914400"/>
          </a:xfrm>
        </p:spPr>
        <p:txBody>
          <a:bodyPr/>
          <a:lstStyle/>
          <a:p>
            <a:r>
              <a:rPr lang="en-US" dirty="0"/>
              <a:t>Team Debrief Time: 10 minutes</a:t>
            </a:r>
          </a:p>
        </p:txBody>
      </p:sp>
      <p:sp>
        <p:nvSpPr>
          <p:cNvPr id="3" name="Content Placeholder 2">
            <a:extLst>
              <a:ext uri="{FF2B5EF4-FFF2-40B4-BE49-F238E27FC236}">
                <a16:creationId xmlns:a16="http://schemas.microsoft.com/office/drawing/2014/main" id="{B6B9B556-0F50-4B1A-B382-BED94BDBB4ED}"/>
              </a:ext>
            </a:extLst>
          </p:cNvPr>
          <p:cNvSpPr>
            <a:spLocks noGrp="1"/>
          </p:cNvSpPr>
          <p:nvPr>
            <p:ph idx="1"/>
          </p:nvPr>
        </p:nvSpPr>
        <p:spPr>
          <a:xfrm>
            <a:off x="577516" y="1434387"/>
            <a:ext cx="8013031" cy="4859220"/>
          </a:xfrm>
        </p:spPr>
        <p:txBody>
          <a:bodyPr/>
          <a:lstStyle/>
          <a:p>
            <a:pPr marL="365125" lvl="1" indent="-342900">
              <a:spcBef>
                <a:spcPts val="600"/>
              </a:spcBef>
              <a:spcAft>
                <a:spcPts val="600"/>
              </a:spcAft>
            </a:pPr>
            <a:r>
              <a:rPr lang="en-US" altLang="en-US" sz="2200" dirty="0"/>
              <a:t>Review the “Recap of the Three Parts of the Lesson” in your Participant Materials (pg. 19), then discuss answers these questions:</a:t>
            </a:r>
          </a:p>
          <a:p>
            <a:pPr marL="765175" lvl="2" indent="-457200">
              <a:spcBef>
                <a:spcPts val="400"/>
              </a:spcBef>
              <a:spcAft>
                <a:spcPts val="600"/>
              </a:spcAft>
              <a:buClr>
                <a:srgbClr val="0C347E"/>
              </a:buClr>
              <a:buFont typeface="+mj-lt"/>
              <a:buAutoNum type="arabicPeriod"/>
            </a:pPr>
            <a:r>
              <a:rPr lang="en-US" altLang="en-US" sz="2200" dirty="0"/>
              <a:t>What connections can you make to what you learned last week?</a:t>
            </a:r>
          </a:p>
          <a:p>
            <a:pPr marL="765175" lvl="2" indent="-457200">
              <a:spcBef>
                <a:spcPts val="400"/>
              </a:spcBef>
              <a:spcAft>
                <a:spcPts val="600"/>
              </a:spcAft>
              <a:buClr>
                <a:srgbClr val="0C347E"/>
              </a:buClr>
              <a:buFont typeface="+mj-lt"/>
              <a:buAutoNum type="arabicPeriod"/>
            </a:pPr>
            <a:r>
              <a:rPr lang="en-US" sz="2200" dirty="0"/>
              <a:t>How do the lesson activities support English learners’ academic language development?</a:t>
            </a:r>
          </a:p>
          <a:p>
            <a:pPr marL="765175" lvl="2" indent="-457200">
              <a:spcBef>
                <a:spcPts val="400"/>
              </a:spcBef>
              <a:spcAft>
                <a:spcPts val="600"/>
              </a:spcAft>
              <a:buClr>
                <a:srgbClr val="0C347E"/>
              </a:buClr>
              <a:buFont typeface="+mj-lt"/>
              <a:buAutoNum type="arabicPeriod"/>
            </a:pPr>
            <a:r>
              <a:rPr lang="en-US" sz="2200" dirty="0"/>
              <a:t>How do the lesson activities support English learners’ agency, authority, and identity as learners?</a:t>
            </a:r>
          </a:p>
          <a:p>
            <a:pPr marL="765175" lvl="2" indent="-457200">
              <a:spcBef>
                <a:spcPts val="400"/>
              </a:spcBef>
              <a:spcAft>
                <a:spcPts val="600"/>
              </a:spcAft>
              <a:buClr>
                <a:srgbClr val="0C347E"/>
              </a:buClr>
              <a:buFont typeface="+mj-lt"/>
              <a:buAutoNum type="arabicPeriod"/>
            </a:pPr>
            <a:r>
              <a:rPr lang="en-US" sz="2200" dirty="0">
                <a:ea typeface="Calibri" panose="020F0502020204030204" pitchFamily="34" charset="0"/>
                <a:cs typeface="Times New Roman" panose="02020603050405020304" pitchFamily="18" charset="0"/>
              </a:rPr>
              <a:t>How might you adapt these activities when working with your students?</a:t>
            </a:r>
            <a:endParaRPr lang="en-US" sz="2200" dirty="0">
              <a:solidFill>
                <a:schemeClr val="tx2"/>
              </a:solidFill>
            </a:endParaRPr>
          </a:p>
          <a:p>
            <a:pPr marL="357188" indent="-342900">
              <a:spcBef>
                <a:spcPts val="600"/>
              </a:spcBef>
              <a:spcAft>
                <a:spcPts val="600"/>
              </a:spcAft>
            </a:pPr>
            <a:r>
              <a:rPr lang="en-US" altLang="en-US" dirty="0">
                <a:cs typeface="Arial" panose="020B0604020202020204" pitchFamily="34" charset="0"/>
              </a:rPr>
              <a:t>We will call on a selection of teams to share your reflections.</a:t>
            </a:r>
            <a:endParaRPr lang="en-US" dirty="0"/>
          </a:p>
          <a:p>
            <a:pPr marL="471488" indent="-457200">
              <a:buFont typeface="+mj-lt"/>
              <a:buAutoNum type="arabicPeriod"/>
            </a:pPr>
            <a:endParaRPr lang="en-US" dirty="0"/>
          </a:p>
        </p:txBody>
      </p:sp>
      <p:pic>
        <p:nvPicPr>
          <p:cNvPr id="6" name="Graphic 5" descr="Customer review">
            <a:extLst>
              <a:ext uri="{FF2B5EF4-FFF2-40B4-BE49-F238E27FC236}">
                <a16:creationId xmlns:a16="http://schemas.microsoft.com/office/drawing/2014/main" id="{6DB6C788-E002-4251-941D-3405AA1CD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4298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8CDF-F5C3-4140-A97A-A131BFBC4F9A}"/>
              </a:ext>
            </a:extLst>
          </p:cNvPr>
          <p:cNvSpPr>
            <a:spLocks noGrp="1"/>
          </p:cNvSpPr>
          <p:nvPr>
            <p:ph type="title"/>
          </p:nvPr>
        </p:nvSpPr>
        <p:spPr/>
        <p:txBody>
          <a:bodyPr/>
          <a:lstStyle/>
          <a:p>
            <a:r>
              <a:rPr lang="en-US" dirty="0"/>
              <a:t>Whole </a:t>
            </a:r>
            <a:r>
              <a:rPr lang="en-US"/>
              <a:t>Group Debrief</a:t>
            </a:r>
            <a:endParaRPr lang="en-US" strike="sngStrike" dirty="0"/>
          </a:p>
        </p:txBody>
      </p:sp>
      <p:sp>
        <p:nvSpPr>
          <p:cNvPr id="3" name="Content Placeholder 2">
            <a:extLst>
              <a:ext uri="{FF2B5EF4-FFF2-40B4-BE49-F238E27FC236}">
                <a16:creationId xmlns:a16="http://schemas.microsoft.com/office/drawing/2014/main" id="{D02192EC-9AD8-8B49-B50C-B00819810C7C}"/>
              </a:ext>
            </a:extLst>
          </p:cNvPr>
          <p:cNvSpPr>
            <a:spLocks noGrp="1"/>
          </p:cNvSpPr>
          <p:nvPr>
            <p:ph idx="1"/>
          </p:nvPr>
        </p:nvSpPr>
        <p:spPr/>
        <p:txBody>
          <a:bodyPr/>
          <a:lstStyle/>
          <a:p>
            <a:pPr marL="0" indent="0">
              <a:spcBef>
                <a:spcPts val="600"/>
              </a:spcBef>
              <a:spcAft>
                <a:spcPts val="600"/>
              </a:spcAft>
              <a:buNone/>
            </a:pPr>
            <a:r>
              <a:rPr lang="en-US" dirty="0"/>
              <a:t>Let’s have a couple of teams share their reflections on these four questions:</a:t>
            </a:r>
          </a:p>
          <a:p>
            <a:pPr marL="479425" lvl="1" indent="-457200">
              <a:spcBef>
                <a:spcPts val="600"/>
              </a:spcBef>
              <a:spcAft>
                <a:spcPts val="600"/>
              </a:spcAft>
              <a:buFont typeface="+mj-lt"/>
              <a:buAutoNum type="arabicPeriod"/>
            </a:pPr>
            <a:r>
              <a:rPr lang="en-US" altLang="en-US" sz="2200" dirty="0"/>
              <a:t>What connections can you make to what you learned last week?</a:t>
            </a:r>
          </a:p>
          <a:p>
            <a:pPr marL="479425" lvl="1" indent="-457200">
              <a:spcBef>
                <a:spcPts val="600"/>
              </a:spcBef>
              <a:spcAft>
                <a:spcPts val="600"/>
              </a:spcAft>
              <a:buFont typeface="+mj-lt"/>
              <a:buAutoNum type="arabicPeriod"/>
            </a:pPr>
            <a:r>
              <a:rPr lang="en-US" sz="2200" dirty="0"/>
              <a:t>How do the lesson activities support English learners’ academic language development?</a:t>
            </a:r>
          </a:p>
          <a:p>
            <a:pPr marL="479425" lvl="1" indent="-457200">
              <a:spcBef>
                <a:spcPts val="600"/>
              </a:spcBef>
              <a:spcAft>
                <a:spcPts val="600"/>
              </a:spcAft>
              <a:buFont typeface="+mj-lt"/>
              <a:buAutoNum type="arabicPeriod"/>
            </a:pPr>
            <a:r>
              <a:rPr lang="en-US" sz="2200" dirty="0"/>
              <a:t>How do the lesson activities support English learners’ agency, authority, and identity as learners?</a:t>
            </a:r>
          </a:p>
          <a:p>
            <a:pPr marL="479425" lvl="1" indent="-457200">
              <a:spcBef>
                <a:spcPts val="600"/>
              </a:spcBef>
              <a:spcAft>
                <a:spcPts val="600"/>
              </a:spcAft>
              <a:buFont typeface="+mj-lt"/>
              <a:buAutoNum type="arabicPeriod"/>
            </a:pPr>
            <a:r>
              <a:rPr lang="en-US" sz="2200" dirty="0">
                <a:ea typeface="Calibri" panose="020F0502020204030204" pitchFamily="34" charset="0"/>
                <a:cs typeface="Times New Roman" panose="02020603050405020304" pitchFamily="18" charset="0"/>
              </a:rPr>
              <a:t>How might you adapt these activities when working with your students?</a:t>
            </a:r>
            <a:endParaRPr lang="en-US" sz="2200" dirty="0"/>
          </a:p>
          <a:p>
            <a:endParaRPr lang="en-US" dirty="0"/>
          </a:p>
          <a:p>
            <a:endParaRPr lang="en-US" dirty="0"/>
          </a:p>
        </p:txBody>
      </p:sp>
      <p:pic>
        <p:nvPicPr>
          <p:cNvPr id="4" name="Picture 2" descr="Solid Black Megaphone Icon 4 (Graphic) by ahlangraphic · Creative Fabrica">
            <a:extLst>
              <a:ext uri="{FF2B5EF4-FFF2-40B4-BE49-F238E27FC236}">
                <a16:creationId xmlns:a16="http://schemas.microsoft.com/office/drawing/2014/main" id="{9D1944F7-AC3C-4464-ACD2-CA0C046A0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8153400" y="304800"/>
            <a:ext cx="685800" cy="55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081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9">
            <a:extLst>
              <a:ext uri="{FF2B5EF4-FFF2-40B4-BE49-F238E27FC236}">
                <a16:creationId xmlns:a16="http://schemas.microsoft.com/office/drawing/2014/main" id="{4BC03F4D-5FE6-794B-8AB4-823A8D48A240}"/>
              </a:ext>
            </a:extLst>
          </p:cNvPr>
          <p:cNvSpPr>
            <a:spLocks noGrp="1" noChangeArrowheads="1"/>
          </p:cNvSpPr>
          <p:nvPr>
            <p:ph type="title"/>
          </p:nvPr>
        </p:nvSpPr>
        <p:spPr/>
        <p:txBody>
          <a:bodyPr/>
          <a:lstStyle/>
          <a:p>
            <a:r>
              <a:rPr lang="en-US" altLang="en-US"/>
              <a:t>Let’s Chat!</a:t>
            </a:r>
          </a:p>
        </p:txBody>
      </p:sp>
      <p:sp>
        <p:nvSpPr>
          <p:cNvPr id="51202" name="Content Placeholder 10">
            <a:extLst>
              <a:ext uri="{FF2B5EF4-FFF2-40B4-BE49-F238E27FC236}">
                <a16:creationId xmlns:a16="http://schemas.microsoft.com/office/drawing/2014/main" id="{8E004A3B-147E-F348-B098-6C3CD4007CAE}"/>
              </a:ext>
            </a:extLst>
          </p:cNvPr>
          <p:cNvSpPr>
            <a:spLocks noGrp="1" noChangeArrowheads="1"/>
          </p:cNvSpPr>
          <p:nvPr>
            <p:ph idx="1"/>
          </p:nvPr>
        </p:nvSpPr>
        <p:spPr>
          <a:xfrm>
            <a:off x="609600" y="1600200"/>
            <a:ext cx="7218363" cy="4648200"/>
          </a:xfrm>
        </p:spPr>
        <p:txBody>
          <a:bodyPr/>
          <a:lstStyle/>
          <a:p>
            <a:pPr marL="0" indent="0">
              <a:spcBef>
                <a:spcPts val="1200"/>
              </a:spcBef>
              <a:spcAft>
                <a:spcPts val="600"/>
              </a:spcAft>
              <a:buNone/>
              <a:defRPr/>
            </a:pPr>
            <a:r>
              <a:rPr lang="en-US" altLang="en-US" dirty="0"/>
              <a:t>Individually, take a few minutes to write three to five key ideas you got today that you want to remember and use in your teaching. </a:t>
            </a:r>
            <a:endParaRPr lang="en-US" sz="1800" dirty="0">
              <a:solidFill>
                <a:schemeClr val="tx2"/>
              </a:solidFill>
            </a:endParaRPr>
          </a:p>
          <a:p>
            <a:pPr marL="0" indent="0">
              <a:spcBef>
                <a:spcPts val="1200"/>
              </a:spcBef>
              <a:spcAft>
                <a:spcPts val="600"/>
              </a:spcAft>
              <a:buNone/>
              <a:defRPr/>
            </a:pPr>
            <a:r>
              <a:rPr lang="en-US" altLang="en-US" dirty="0"/>
              <a:t>Now, share your answer to this question in a word or phrase:</a:t>
            </a:r>
          </a:p>
          <a:p>
            <a:pPr marL="644525" lvl="1" indent="-298450">
              <a:spcBef>
                <a:spcPts val="1200"/>
              </a:spcBef>
              <a:spcAft>
                <a:spcPts val="600"/>
              </a:spcAft>
              <a:buClr>
                <a:srgbClr val="C1272D"/>
              </a:buClr>
              <a:buFont typeface="Wingdings" pitchFamily="2" charset="2"/>
              <a:buChar char="Ø"/>
              <a:defRPr/>
            </a:pPr>
            <a:r>
              <a:rPr lang="en-US" altLang="en-US" sz="2200" i="1" dirty="0">
                <a:cs typeface="MS PGothic" panose="020B0600070205080204" pitchFamily="34" charset="-128"/>
              </a:rPr>
              <a:t>What is an instructional activity that you will try (or want to teach others about)?</a:t>
            </a:r>
          </a:p>
          <a:p>
            <a:pPr marL="346075" lvl="1" indent="0">
              <a:spcBef>
                <a:spcPts val="0"/>
              </a:spcBef>
              <a:spcAft>
                <a:spcPts val="600"/>
              </a:spcAft>
              <a:buClr>
                <a:srgbClr val="C00000"/>
              </a:buClr>
              <a:buNone/>
              <a:defRPr/>
            </a:pPr>
            <a:endParaRPr lang="en-US" altLang="en-US" sz="2200" i="1" dirty="0">
              <a:cs typeface="MS PGothic" panose="020B0600070205080204" pitchFamily="34" charset="-128"/>
            </a:endParaRPr>
          </a:p>
          <a:p>
            <a:pPr marL="346075" lvl="1" indent="0" algn="ctr">
              <a:spcBef>
                <a:spcPts val="0"/>
              </a:spcBef>
              <a:spcAft>
                <a:spcPts val="600"/>
              </a:spcAft>
              <a:buNone/>
              <a:defRPr/>
            </a:pPr>
            <a:r>
              <a:rPr lang="en-US" altLang="en-US" sz="2200" dirty="0">
                <a:cs typeface="MS PGothic" panose="020B0600070205080204" pitchFamily="34" charset="-128"/>
              </a:rPr>
              <a:t>Go to </a:t>
            </a:r>
            <a:r>
              <a:rPr lang="en-US" altLang="en-US" sz="2200" dirty="0" err="1">
                <a:cs typeface="MS PGothic" panose="020B0600070205080204" pitchFamily="34" charset="-128"/>
              </a:rPr>
              <a:t>Mentimeter</a:t>
            </a:r>
            <a:r>
              <a:rPr lang="en-US" altLang="en-US" sz="2200" dirty="0">
                <a:cs typeface="MS PGothic" panose="020B0600070205080204" pitchFamily="34" charset="-128"/>
              </a:rPr>
              <a:t> to answer.</a:t>
            </a:r>
          </a:p>
        </p:txBody>
      </p:sp>
      <p:pic>
        <p:nvPicPr>
          <p:cNvPr id="54276" name="Picture 2">
            <a:extLst>
              <a:ext uri="{FF2B5EF4-FFF2-40B4-BE49-F238E27FC236}">
                <a16:creationId xmlns:a16="http://schemas.microsoft.com/office/drawing/2014/main" id="{0EB5FC3F-1A42-DB44-8E19-AEB62682D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2186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ChangeArrowheads="1"/>
          </p:cNvSpPr>
          <p:nvPr/>
        </p:nvSpPr>
        <p:spPr>
          <a:xfrm>
            <a:off x="456472" y="342234"/>
            <a:ext cx="8077927" cy="800766"/>
          </a:xfrm>
          <a:prstGeom prst="rect">
            <a:avLst/>
          </a:prstGeom>
        </p:spPr>
        <p:txBody>
          <a:bodyPr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lgn="ctr"/>
            <a:r>
              <a:rPr lang="en-US" altLang="en-US" b="0" kern="0"/>
              <a:t>Let’s Hear From You! </a:t>
            </a:r>
          </a:p>
        </p:txBody>
      </p:sp>
      <p:sp>
        <p:nvSpPr>
          <p:cNvPr id="3" name="Content Placeholder 7">
            <a:extLst>
              <a:ext uri="{FF2B5EF4-FFF2-40B4-BE49-F238E27FC236}">
                <a16:creationId xmlns:a16="http://schemas.microsoft.com/office/drawing/2014/main" id="{A67B0044-4D79-4A35-8DB2-25784A138EA9}"/>
              </a:ext>
            </a:extLst>
          </p:cNvPr>
          <p:cNvSpPr txBox="1">
            <a:spLocks noChangeArrowheads="1"/>
          </p:cNvSpPr>
          <p:nvPr/>
        </p:nvSpPr>
        <p:spPr>
          <a:xfrm>
            <a:off x="609600" y="1600200"/>
            <a:ext cx="38862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0" indent="0">
              <a:buFont typeface="Wingdings" pitchFamily="2" charset="2"/>
              <a:buNone/>
            </a:pPr>
            <a:r>
              <a:rPr lang="en-US" altLang="en-US" sz="3600" b="0" kern="0"/>
              <a:t> </a:t>
            </a:r>
          </a:p>
          <a:p>
            <a:pPr marL="0" indent="0">
              <a:buFont typeface="Wingdings" pitchFamily="2" charset="2"/>
              <a:buNone/>
            </a:pPr>
            <a:endParaRPr lang="en-US" altLang="en-US" sz="2400" b="0" kern="0"/>
          </a:p>
        </p:txBody>
      </p:sp>
      <p:sp>
        <p:nvSpPr>
          <p:cNvPr id="4" name="Text Placeholder 10">
            <a:extLst>
              <a:ext uri="{FF2B5EF4-FFF2-40B4-BE49-F238E27FC236}">
                <a16:creationId xmlns:a16="http://schemas.microsoft.com/office/drawing/2014/main" id="{E50C3805-8B1A-49AC-9937-6235E516998B}"/>
              </a:ext>
            </a:extLst>
          </p:cNvPr>
          <p:cNvSpPr txBox="1">
            <a:spLocks noChangeArrowheads="1"/>
          </p:cNvSpPr>
          <p:nvPr/>
        </p:nvSpPr>
        <p:spPr>
          <a:xfrm>
            <a:off x="609601" y="1600200"/>
            <a:ext cx="7924798"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0" indent="0">
              <a:spcBef>
                <a:spcPts val="600"/>
              </a:spcBef>
              <a:spcAft>
                <a:spcPts val="600"/>
              </a:spcAft>
              <a:buFont typeface="Wingdings" pitchFamily="2" charset="2"/>
              <a:buNone/>
              <a:defRPr/>
            </a:pPr>
            <a:r>
              <a:rPr lang="en-US" altLang="en-US" b="0" kern="0"/>
              <a:t>How often have you organized (or observed) English learner instruction focused on poetry?</a:t>
            </a:r>
          </a:p>
          <a:p>
            <a:pPr marL="457200" indent="-457200">
              <a:spcBef>
                <a:spcPts val="600"/>
              </a:spcBef>
              <a:spcAft>
                <a:spcPts val="600"/>
              </a:spcAft>
              <a:buFont typeface="Wingdings" pitchFamily="2" charset="2"/>
              <a:buAutoNum type="arabicPeriod"/>
              <a:defRPr/>
            </a:pPr>
            <a:r>
              <a:rPr lang="en-US" altLang="en-US" b="0" kern="0"/>
              <a:t>Frequently</a:t>
            </a:r>
          </a:p>
          <a:p>
            <a:pPr marL="457200" indent="-457200">
              <a:spcBef>
                <a:spcPts val="600"/>
              </a:spcBef>
              <a:spcAft>
                <a:spcPts val="600"/>
              </a:spcAft>
              <a:buFont typeface="Wingdings" pitchFamily="2" charset="2"/>
              <a:buAutoNum type="arabicPeriod"/>
              <a:defRPr/>
            </a:pPr>
            <a:r>
              <a:rPr lang="en-US" altLang="en-US" b="0" kern="0"/>
              <a:t>Occasionally</a:t>
            </a:r>
          </a:p>
          <a:p>
            <a:pPr marL="457200" indent="-457200">
              <a:spcBef>
                <a:spcPts val="600"/>
              </a:spcBef>
              <a:spcAft>
                <a:spcPts val="600"/>
              </a:spcAft>
              <a:buFont typeface="Wingdings" pitchFamily="2" charset="2"/>
              <a:buAutoNum type="arabicPeriod"/>
              <a:defRPr/>
            </a:pPr>
            <a:r>
              <a:rPr lang="en-US" altLang="en-US" b="0" kern="0"/>
              <a:t>Rarely</a:t>
            </a:r>
          </a:p>
          <a:p>
            <a:pPr marL="457200" indent="-457200">
              <a:spcBef>
                <a:spcPts val="600"/>
              </a:spcBef>
              <a:spcAft>
                <a:spcPts val="600"/>
              </a:spcAft>
              <a:buFont typeface="Wingdings" pitchFamily="2" charset="2"/>
              <a:buAutoNum type="arabicPeriod"/>
              <a:defRPr/>
            </a:pPr>
            <a:r>
              <a:rPr lang="en-US" altLang="en-US" b="0" kern="0"/>
              <a:t>Never</a:t>
            </a:r>
          </a:p>
          <a:p>
            <a:pPr marL="457200" indent="-457200">
              <a:spcBef>
                <a:spcPts val="600"/>
              </a:spcBef>
              <a:spcAft>
                <a:spcPts val="600"/>
              </a:spcAft>
              <a:buFont typeface="Wingdings" pitchFamily="2" charset="2"/>
              <a:buAutoNum type="arabicPeriod"/>
              <a:defRPr/>
            </a:pPr>
            <a:endParaRPr lang="en-US" altLang="en-US" b="0" kern="0"/>
          </a:p>
          <a:p>
            <a:pPr marL="457200" indent="-457200">
              <a:buFont typeface="Wingdings" pitchFamily="2" charset="2"/>
              <a:buAutoNum type="arabicPeriod"/>
              <a:defRPr/>
            </a:pPr>
            <a:endParaRPr lang="en-US" altLang="en-US" b="0" kern="0"/>
          </a:p>
        </p:txBody>
      </p:sp>
      <p:pic>
        <p:nvPicPr>
          <p:cNvPr id="5" name="Picture 4">
            <a:extLst>
              <a:ext uri="{FF2B5EF4-FFF2-40B4-BE49-F238E27FC236}">
                <a16:creationId xmlns:a16="http://schemas.microsoft.com/office/drawing/2014/main" id="{6A2B8256-903A-034F-F6CC-A239AAB73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81351"/>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Placeholder 2">
            <a:extLst>
              <a:ext uri="{FF2B5EF4-FFF2-40B4-BE49-F238E27FC236}">
                <a16:creationId xmlns:a16="http://schemas.microsoft.com/office/drawing/2014/main" id="{6334646B-7FBC-FE4D-A4D0-8774EC93E5D7}"/>
              </a:ext>
            </a:extLst>
          </p:cNvPr>
          <p:cNvSpPr>
            <a:spLocks noGrp="1" noChangeArrowheads="1"/>
          </p:cNvSpPr>
          <p:nvPr>
            <p:ph type="body" idx="1"/>
          </p:nvPr>
        </p:nvSpPr>
        <p:spPr>
          <a:xfrm>
            <a:off x="722313" y="2133600"/>
            <a:ext cx="7772400" cy="1500188"/>
          </a:xfrm>
        </p:spPr>
        <p:txBody>
          <a:bodyPr/>
          <a:lstStyle/>
          <a:p>
            <a:r>
              <a:rPr lang="en-US" altLang="en-US" sz="4000"/>
              <a:t>Final Questions &amp; Comments</a:t>
            </a:r>
            <a:endParaRPr lang="en-US" altLang="en-US" sz="4000" i="1"/>
          </a:p>
        </p:txBody>
      </p:sp>
    </p:spTree>
    <p:extLst>
      <p:ext uri="{BB962C8B-B14F-4D97-AF65-F5344CB8AC3E}">
        <p14:creationId xmlns:p14="http://schemas.microsoft.com/office/powerpoint/2010/main" val="3694740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86600" cy="914400"/>
          </a:xfrm>
        </p:spPr>
        <p:txBody>
          <a:bodyPr/>
          <a:lstStyle/>
          <a:p>
            <a:r>
              <a:rPr lang="en-US"/>
              <a:t>Wrap-Up &amp; Preview of Day Four </a:t>
            </a:r>
          </a:p>
        </p:txBody>
      </p:sp>
      <p:sp>
        <p:nvSpPr>
          <p:cNvPr id="3" name="Content Placeholder 2"/>
          <p:cNvSpPr>
            <a:spLocks noGrp="1"/>
          </p:cNvSpPr>
          <p:nvPr>
            <p:ph idx="1"/>
          </p:nvPr>
        </p:nvSpPr>
        <p:spPr/>
        <p:txBody>
          <a:bodyPr/>
          <a:lstStyle/>
          <a:p>
            <a:pPr>
              <a:spcBef>
                <a:spcPts val="1380"/>
              </a:spcBef>
              <a:spcAft>
                <a:spcPts val="1200"/>
              </a:spcAft>
            </a:pPr>
            <a:r>
              <a:rPr lang="en-US" dirty="0"/>
              <a:t>If there are any remaining questions, raise your hand or use the chat box.</a:t>
            </a:r>
          </a:p>
          <a:p>
            <a:pPr>
              <a:spcBef>
                <a:spcPts val="1380"/>
              </a:spcBef>
              <a:spcAft>
                <a:spcPts val="1200"/>
              </a:spcAft>
            </a:pPr>
            <a:r>
              <a:rPr lang="en-US" dirty="0"/>
              <a:t>Your next session is on Thursday at 11:30 a.m. ET. You will meet in teams to enrich a lesson of your choice.</a:t>
            </a:r>
          </a:p>
          <a:p>
            <a:pPr marL="0" indent="0">
              <a:buNone/>
            </a:pPr>
            <a:endParaRPr lang="en-US" dirty="0"/>
          </a:p>
        </p:txBody>
      </p:sp>
    </p:spTree>
    <p:extLst>
      <p:ext uri="{BB962C8B-B14F-4D97-AF65-F5344CB8AC3E}">
        <p14:creationId xmlns:p14="http://schemas.microsoft.com/office/powerpoint/2010/main" val="3444578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73500"/>
            <a:ext cx="7885113" cy="1362075"/>
          </a:xfrm>
        </p:spPr>
        <p:txBody>
          <a:bodyPr/>
          <a:lstStyle/>
          <a:p>
            <a:r>
              <a:rPr lang="en-US"/>
              <a:t>Introduction to the model lesson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4246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2C1F806-DE08-054A-92F3-342A48A697D6}"/>
              </a:ext>
            </a:extLst>
          </p:cNvPr>
          <p:cNvSpPr>
            <a:spLocks noGrp="1" noChangeArrowheads="1"/>
          </p:cNvSpPr>
          <p:nvPr>
            <p:ph type="title"/>
          </p:nvPr>
        </p:nvSpPr>
        <p:spPr>
          <a:xfrm>
            <a:off x="381000" y="2819400"/>
            <a:ext cx="2884484" cy="1524000"/>
          </a:xfrm>
        </p:spPr>
        <p:txBody>
          <a:bodyPr/>
          <a:lstStyle/>
          <a:p>
            <a:pPr>
              <a:lnSpc>
                <a:spcPct val="114000"/>
              </a:lnSpc>
              <a:spcBef>
                <a:spcPts val="600"/>
              </a:spcBef>
              <a:spcAft>
                <a:spcPts val="600"/>
              </a:spcAft>
            </a:pPr>
            <a:r>
              <a:rPr lang="en-US" altLang="en-US" sz="2200">
                <a:latin typeface="+mn-lt"/>
              </a:rPr>
              <a:t>The Hill We Climb</a:t>
            </a:r>
            <a:br>
              <a:rPr lang="en-US" altLang="en-US" sz="2200" b="0">
                <a:latin typeface="+mn-lt"/>
              </a:rPr>
            </a:br>
            <a:r>
              <a:rPr lang="en-US" altLang="en-US" sz="2200" b="0">
                <a:latin typeface="+mn-lt"/>
              </a:rPr>
              <a:t>by Amanda Gorman</a:t>
            </a:r>
            <a:br>
              <a:rPr lang="en-US" altLang="en-US" sz="2300" b="0"/>
            </a:br>
            <a:br>
              <a:rPr lang="en-US" altLang="en-US" sz="2300" b="0"/>
            </a:br>
            <a:r>
              <a:rPr lang="en-US" altLang="en-US" sz="2200" b="0">
                <a:latin typeface="+mn-lt"/>
              </a:rPr>
              <a:t>Language &amp; Literacy Lesson designed for high beginner/low intermediate English learners </a:t>
            </a:r>
          </a:p>
        </p:txBody>
      </p:sp>
      <p:pic>
        <p:nvPicPr>
          <p:cNvPr id="1026" name="Picture 2" descr="Call Us What We Carry by Amanda Gorman review – symphony of hope and  solidarity | Poetry | The Guardian">
            <a:extLst>
              <a:ext uri="{FF2B5EF4-FFF2-40B4-BE49-F238E27FC236}">
                <a16:creationId xmlns:a16="http://schemas.microsoft.com/office/drawing/2014/main" id="{2AA377FE-9C62-4DCF-BB8B-9B737A7C1C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71" r="18172"/>
          <a:stretch/>
        </p:blipFill>
        <p:spPr bwMode="auto">
          <a:xfrm rot="244693">
            <a:off x="3426940" y="990600"/>
            <a:ext cx="5358714" cy="4731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009C73E-5472-1044-A727-D28D75CA681A}"/>
              </a:ext>
            </a:extLst>
          </p:cNvPr>
          <p:cNvSpPr>
            <a:spLocks noGrp="1" noChangeArrowheads="1"/>
          </p:cNvSpPr>
          <p:nvPr>
            <p:ph type="title"/>
          </p:nvPr>
        </p:nvSpPr>
        <p:spPr/>
        <p:txBody>
          <a:bodyPr/>
          <a:lstStyle/>
          <a:p>
            <a:r>
              <a:rPr lang="en-US" altLang="en-US"/>
              <a:t>Three Parts to the Lesson</a:t>
            </a:r>
          </a:p>
        </p:txBody>
      </p:sp>
      <p:sp>
        <p:nvSpPr>
          <p:cNvPr id="3" name="Content Placeholder 2">
            <a:extLst>
              <a:ext uri="{FF2B5EF4-FFF2-40B4-BE49-F238E27FC236}">
                <a16:creationId xmlns:a16="http://schemas.microsoft.com/office/drawing/2014/main" id="{D5D01FB8-1AE5-F14D-89C8-4729F6EC7419}"/>
              </a:ext>
            </a:extLst>
          </p:cNvPr>
          <p:cNvSpPr>
            <a:spLocks noGrp="1"/>
          </p:cNvSpPr>
          <p:nvPr>
            <p:ph idx="1"/>
          </p:nvPr>
        </p:nvSpPr>
        <p:spPr/>
        <p:txBody>
          <a:bodyPr/>
          <a:lstStyle/>
          <a:p>
            <a:pPr>
              <a:spcAft>
                <a:spcPts val="600"/>
              </a:spcAft>
              <a:defRPr/>
            </a:pPr>
            <a:r>
              <a:rPr lang="en-US" altLang="en-US">
                <a:latin typeface="+mj-lt"/>
              </a:rPr>
              <a:t>Part 1: Preparing the learner to read the text.</a:t>
            </a:r>
          </a:p>
          <a:p>
            <a:pPr>
              <a:spcAft>
                <a:spcPts val="600"/>
              </a:spcAft>
              <a:defRPr/>
            </a:pPr>
            <a:r>
              <a:rPr lang="en-US" altLang="en-US">
                <a:latin typeface="+mj-lt"/>
              </a:rPr>
              <a:t>Part 2: Interacting with the text to provide students with opportunities to read and reread the text to deepen their understanding.</a:t>
            </a:r>
          </a:p>
          <a:p>
            <a:pPr>
              <a:spcAft>
                <a:spcPts val="600"/>
              </a:spcAft>
              <a:defRPr/>
            </a:pPr>
            <a:r>
              <a:rPr lang="en-US" altLang="en-US">
                <a:latin typeface="+mj-lt"/>
              </a:rPr>
              <a:t>Part 3: Extending the understanding to allow students to show their understanding of the text. </a:t>
            </a:r>
          </a:p>
          <a:p>
            <a:pPr>
              <a:defRPr/>
            </a:pPr>
            <a:endParaRPr lang="en-US"/>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6199</TotalTime>
  <Words>5650</Words>
  <Application>Microsoft Macintosh PowerPoint</Application>
  <PresentationFormat>Overhead</PresentationFormat>
  <Paragraphs>610</Paragraphs>
  <Slides>62</Slides>
  <Notes>62</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Segoe UI</vt:lpstr>
      <vt:lpstr>Symbol</vt:lpstr>
      <vt:lpstr>Times</vt:lpstr>
      <vt:lpstr>Times New Roman</vt:lpstr>
      <vt:lpstr>Trebuchet MS</vt:lpstr>
      <vt:lpstr>Wingdings</vt:lpstr>
      <vt:lpstr>SAMPLE</vt:lpstr>
      <vt:lpstr>WELCOME BACK!</vt:lpstr>
      <vt:lpstr>PowerPoint Presentation</vt:lpstr>
      <vt:lpstr>PowerPoint Presentation</vt:lpstr>
      <vt:lpstr>PowerPoint Presentation</vt:lpstr>
      <vt:lpstr>Daily Overview</vt:lpstr>
      <vt:lpstr>PowerPoint Presentation</vt:lpstr>
      <vt:lpstr>Introduction to the model lesson</vt:lpstr>
      <vt:lpstr>The Hill We Climb by Amanda Gorman  Language &amp; Literacy Lesson designed for high beginner/low intermediate English learners </vt:lpstr>
      <vt:lpstr>Three Parts to the Lesson</vt:lpstr>
      <vt:lpstr>PowerPoint Presentation</vt:lpstr>
      <vt:lpstr>Today’s Activities</vt:lpstr>
      <vt:lpstr>PowerPoint Presentation</vt:lpstr>
      <vt:lpstr>PowerPoint Presentation</vt:lpstr>
      <vt:lpstr>Whole Group</vt:lpstr>
      <vt:lpstr>What Questions Come to Mind?  </vt:lpstr>
      <vt:lpstr> </vt:lpstr>
      <vt:lpstr>Team Time to Learn About Amanda Gorman: 30 minutes</vt:lpstr>
      <vt:lpstr>Share Your Team’s Caption!</vt:lpstr>
      <vt:lpstr>TAKE A QUICK stretch! </vt:lpstr>
      <vt:lpstr>PowerPoint Presentation</vt:lpstr>
      <vt:lpstr>Thinking about the Poem’s Title: “The Hill We Climb”</vt:lpstr>
      <vt:lpstr>Team Time to Explore Figurative : Language: 15 minutes</vt:lpstr>
      <vt:lpstr>PowerPoint Presentation</vt:lpstr>
      <vt:lpstr>PowerPoint Presentation</vt:lpstr>
      <vt:lpstr>Working Closely with Poem Excerpts: Activities 4–10</vt:lpstr>
      <vt:lpstr>PowerPoint Presentation</vt:lpstr>
      <vt:lpstr>Whole Group First Read Excerpt 1</vt:lpstr>
      <vt:lpstr>Excerpt 1: What Do You Notice?</vt:lpstr>
      <vt:lpstr>Share Reflections</vt:lpstr>
      <vt:lpstr>PowerPoint Presentation</vt:lpstr>
      <vt:lpstr>Whole Group to Explore Language Repetition</vt:lpstr>
      <vt:lpstr>Excerpt 1: Language Repetition</vt:lpstr>
      <vt:lpstr>Share Your Thoughts</vt:lpstr>
      <vt:lpstr>PowerPoint Presentation</vt:lpstr>
      <vt:lpstr>Team Time for a Close Read:  25 minutes</vt:lpstr>
      <vt:lpstr>Let’s Hear From Some Teams</vt:lpstr>
      <vt:lpstr>PowerPoint Presentation</vt:lpstr>
      <vt:lpstr>Whole Group First Read Excerpt 2</vt:lpstr>
      <vt:lpstr>Excerpt 2: Notice and Wonder?</vt:lpstr>
      <vt:lpstr>Share Notice and Wonder</vt:lpstr>
      <vt:lpstr>PowerPoint Presentation</vt:lpstr>
      <vt:lpstr>Team Time to Explore Some Vocabulary: 20 minutes</vt:lpstr>
      <vt:lpstr>PowerPoint Presentation</vt:lpstr>
      <vt:lpstr>Welcome Back!</vt:lpstr>
      <vt:lpstr>PowerPoint Presentation</vt:lpstr>
      <vt:lpstr>Team Time for More Close Reading: 25 minutes</vt:lpstr>
      <vt:lpstr>Let’s Hear From Some Teams</vt:lpstr>
      <vt:lpstr> </vt:lpstr>
      <vt:lpstr>Team Time to Read Aloud the Poem Together: 10 minutes</vt:lpstr>
      <vt:lpstr>PowerPoint Presentation</vt:lpstr>
      <vt:lpstr>PowerPoint Presentation</vt:lpstr>
      <vt:lpstr>Team Time to Create a Visual Representation: 20 minutes</vt:lpstr>
      <vt:lpstr>PowerPoint Presentation</vt:lpstr>
      <vt:lpstr>Let’s Create a Word Cloud Filled With the Poem’s Words!</vt:lpstr>
      <vt:lpstr>Share Your Thoughts</vt:lpstr>
      <vt:lpstr>Ready to Debrief? Where Have We Been?</vt:lpstr>
      <vt:lpstr>Team Debrief Time: 10 minutes</vt:lpstr>
      <vt:lpstr>Whole Group Debrief</vt:lpstr>
      <vt:lpstr>Let’s Chat!</vt:lpstr>
      <vt:lpstr>PowerPoint Presentation</vt:lpstr>
      <vt:lpstr>Wrap-Up &amp; Preview of Day Four </vt:lpstr>
      <vt:lpstr>Thank you!</vt:lpstr>
    </vt:vector>
  </TitlesOfParts>
  <Company>Lilly,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Pimentel</dc:creator>
  <cp:lastModifiedBy>Nicole Bravo</cp:lastModifiedBy>
  <cp:revision>28</cp:revision>
  <cp:lastPrinted>2023-01-16T21:54:39Z</cp:lastPrinted>
  <dcterms:created xsi:type="dcterms:W3CDTF">2008-12-30T23:46:17Z</dcterms:created>
  <dcterms:modified xsi:type="dcterms:W3CDTF">2023-03-13T23:32:12Z</dcterms:modified>
</cp:coreProperties>
</file>