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6"/>
  </p:notesMasterIdLst>
  <p:handoutMasterIdLst>
    <p:handoutMasterId r:id="rId27"/>
  </p:handoutMasterIdLst>
  <p:sldIdLst>
    <p:sldId id="835" r:id="rId2"/>
    <p:sldId id="770" r:id="rId3"/>
    <p:sldId id="668" r:id="rId4"/>
    <p:sldId id="831" r:id="rId5"/>
    <p:sldId id="807" r:id="rId6"/>
    <p:sldId id="829" r:id="rId7"/>
    <p:sldId id="820" r:id="rId8"/>
    <p:sldId id="826" r:id="rId9"/>
    <p:sldId id="811" r:id="rId10"/>
    <p:sldId id="825" r:id="rId11"/>
    <p:sldId id="814" r:id="rId12"/>
    <p:sldId id="815" r:id="rId13"/>
    <p:sldId id="821" r:id="rId14"/>
    <p:sldId id="784" r:id="rId15"/>
    <p:sldId id="824" r:id="rId16"/>
    <p:sldId id="781" r:id="rId17"/>
    <p:sldId id="823" r:id="rId18"/>
    <p:sldId id="822" r:id="rId19"/>
    <p:sldId id="810" r:id="rId20"/>
    <p:sldId id="819" r:id="rId21"/>
    <p:sldId id="830" r:id="rId22"/>
    <p:sldId id="783" r:id="rId23"/>
    <p:sldId id="806" r:id="rId24"/>
    <p:sldId id="570" r:id="rId25"/>
  </p:sldIdLst>
  <p:sldSz cx="9144000" cy="6858000" type="overhead"/>
  <p:notesSz cx="7102475" cy="9388475"/>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56">
          <p15:clr>
            <a:srgbClr val="A4A3A4"/>
          </p15:clr>
        </p15:guide>
        <p15:guide id="2" pos="223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 id="{EBAE916C-3461-571D-028D-49A54500049B}" name="EMK" initials="E" userId="EM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ctivate_EMK" initials="A" lastIdx="1" clrIdx="6">
    <p:extLst>
      <p:ext uri="{19B8F6BF-5375-455C-9EA6-DF929625EA0E}">
        <p15:presenceInfo xmlns:p15="http://schemas.microsoft.com/office/powerpoint/2012/main" userId="Activate_EMK" providerId="None"/>
      </p:ext>
    </p:extLst>
  </p:cmAuthor>
  <p:cmAuthor id="1" name="Sue Pimentel" initials="SP" lastIdx="203" clrIdx="0"/>
  <p:cmAuthor id="2" name="Nicole Bravo" initials="NB" lastIdx="2" clrIdx="1">
    <p:extLst>
      <p:ext uri="{19B8F6BF-5375-455C-9EA6-DF929625EA0E}">
        <p15:presenceInfo xmlns:p15="http://schemas.microsoft.com/office/powerpoint/2012/main" userId="S::nbravo@standardswork.org::b12bd0f0-a70a-4e99-aab9-169971280aa0" providerId="AD"/>
      </p:ext>
    </p:extLst>
  </p:cmAuthor>
  <p:cmAuthor id="3" name="Roy, Jane" initials="RJ" lastIdx="24" clrIdx="2">
    <p:extLst>
      <p:ext uri="{19B8F6BF-5375-455C-9EA6-DF929625EA0E}">
        <p15:presenceInfo xmlns:p15="http://schemas.microsoft.com/office/powerpoint/2012/main" userId="S::jane.roy@sdstate.edu::689e3b44-f3c2-4e4f-b1c6-d0e95a0686ae" providerId="AD"/>
      </p:ext>
    </p:extLst>
  </p:cmAuthor>
  <p:cmAuthor id="4" name="Jane Roy" initials="JR" lastIdx="37" clrIdx="3">
    <p:extLst>
      <p:ext uri="{19B8F6BF-5375-455C-9EA6-DF929625EA0E}">
        <p15:presenceInfo xmlns:p15="http://schemas.microsoft.com/office/powerpoint/2012/main" userId="Jane Roy" providerId="None"/>
      </p:ext>
    </p:extLst>
  </p:cmAuthor>
  <p:cmAuthor id="5" name="Nicole Bravo" initials="NB [2]" lastIdx="7" clrIdx="4">
    <p:extLst>
      <p:ext uri="{19B8F6BF-5375-455C-9EA6-DF929625EA0E}">
        <p15:presenceInfo xmlns:p15="http://schemas.microsoft.com/office/powerpoint/2012/main" userId="Nicole Bravo" providerId="None"/>
      </p:ext>
    </p:extLst>
  </p:cmAuthor>
  <p:cmAuthor id="6" name="EMK" initials="E" lastIdx="50" clrIdx="5">
    <p:extLst>
      <p:ext uri="{19B8F6BF-5375-455C-9EA6-DF929625EA0E}">
        <p15:presenceInfo xmlns:p15="http://schemas.microsoft.com/office/powerpoint/2012/main" userId="EM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0654" autoAdjust="0"/>
  </p:normalViewPr>
  <p:slideViewPr>
    <p:cSldViewPr>
      <p:cViewPr varScale="1">
        <p:scale>
          <a:sx n="70" d="100"/>
          <a:sy n="70" d="100"/>
        </p:scale>
        <p:origin x="1640" y="176"/>
      </p:cViewPr>
      <p:guideLst>
        <p:guide orient="horz" pos="672"/>
        <p:guide orient="horz" pos="1872"/>
        <p:guide pos="624"/>
        <p:guide pos="5568"/>
        <p:guide pos="864"/>
      </p:guideLst>
    </p:cSldViewPr>
  </p:slideViewPr>
  <p:outlineViewPr>
    <p:cViewPr>
      <p:scale>
        <a:sx n="33" d="100"/>
        <a:sy n="33" d="100"/>
      </p:scale>
      <p:origin x="0" y="0"/>
    </p:cViewPr>
  </p:outlineViewPr>
  <p:notesTextViewPr>
    <p:cViewPr>
      <p:scale>
        <a:sx n="90" d="100"/>
        <a:sy n="90" d="100"/>
      </p:scale>
      <p:origin x="0" y="0"/>
    </p:cViewPr>
  </p:notesTextViewPr>
  <p:sorterViewPr>
    <p:cViewPr varScale="1">
      <p:scale>
        <a:sx n="1" d="1"/>
        <a:sy n="1" d="1"/>
      </p:scale>
      <p:origin x="0" y="-14952"/>
    </p:cViewPr>
  </p:sorterViewPr>
  <p:notesViewPr>
    <p:cSldViewPr>
      <p:cViewPr>
        <p:scale>
          <a:sx n="88" d="100"/>
          <a:sy n="88" d="100"/>
        </p:scale>
        <p:origin x="3808" y="72"/>
      </p:cViewPr>
      <p:guideLst>
        <p:guide orient="horz" pos="2956"/>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84B7A0D-B0E6-3C40-8006-2C381362D1D1}"/>
              </a:ext>
            </a:extLst>
          </p:cNvPr>
          <p:cNvSpPr>
            <a:spLocks noChangeArrowheads="1"/>
          </p:cNvSpPr>
          <p:nvPr/>
        </p:nvSpPr>
        <p:spPr bwMode="auto">
          <a:xfrm>
            <a:off x="3194050" y="8943975"/>
            <a:ext cx="712788" cy="260350"/>
          </a:xfrm>
          <a:prstGeom prst="rect">
            <a:avLst/>
          </a:prstGeom>
          <a:noFill/>
          <a:ln>
            <a:noFill/>
          </a:ln>
        </p:spPr>
        <p:txBody>
          <a:bodyPr wrap="none" lIns="91605" tIns="45802" rIns="91605" bIns="45802">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BC541CDC-C67A-8D40-A6E0-109DCD24311C}"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328941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77531DE-B074-FB4C-820C-787A20FAD724}"/>
              </a:ext>
            </a:extLst>
          </p:cNvPr>
          <p:cNvSpPr>
            <a:spLocks noGrp="1" noChangeArrowheads="1"/>
          </p:cNvSpPr>
          <p:nvPr>
            <p:ph type="body" sz="quarter" idx="3"/>
          </p:nvPr>
        </p:nvSpPr>
        <p:spPr bwMode="auto">
          <a:xfrm>
            <a:off x="947738" y="4459288"/>
            <a:ext cx="5207000" cy="4224337"/>
          </a:xfrm>
          <a:prstGeom prst="rect">
            <a:avLst/>
          </a:prstGeom>
          <a:noFill/>
          <a:ln w="12700">
            <a:noFill/>
            <a:miter lim="800000"/>
            <a:headEnd/>
            <a:tailEnd/>
          </a:ln>
          <a:effectLst/>
        </p:spPr>
        <p:txBody>
          <a:bodyPr vert="horz" wrap="square" lIns="96511" tIns="47437" rIns="96511" bIns="47437"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014F8297-5791-8F45-A3BA-4BF64A4F1182}"/>
              </a:ext>
            </a:extLst>
          </p:cNvPr>
          <p:cNvSpPr>
            <a:spLocks noChangeArrowheads="1"/>
          </p:cNvSpPr>
          <p:nvPr/>
        </p:nvSpPr>
        <p:spPr bwMode="auto">
          <a:xfrm>
            <a:off x="3198813" y="8943975"/>
            <a:ext cx="703262" cy="257175"/>
          </a:xfrm>
          <a:prstGeom prst="rect">
            <a:avLst/>
          </a:prstGeom>
          <a:noFill/>
          <a:ln>
            <a:noFill/>
          </a:ln>
        </p:spPr>
        <p:txBody>
          <a:bodyPr wrap="none" lIns="91605" tIns="45802" rIns="91605" bIns="45802">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F474B0D4-82F2-6445-BC76-66015B15FADE}" type="slidenum">
              <a:rPr lang="en-US" altLang="en-US" sz="1200" b="0" smtClean="0"/>
              <a:pPr algn="ctr">
                <a:lnSpc>
                  <a:spcPct val="90000"/>
                </a:lnSpc>
                <a:defRPr/>
              </a:pPr>
              <a:t>‹#›</a:t>
            </a:fld>
            <a:endParaRPr lang="en-US" altLang="en-US" sz="1200" b="0" dirty="0"/>
          </a:p>
        </p:txBody>
      </p:sp>
      <p:sp>
        <p:nvSpPr>
          <p:cNvPr id="7172" name="Rectangle 4">
            <a:extLst>
              <a:ext uri="{FF2B5EF4-FFF2-40B4-BE49-F238E27FC236}">
                <a16:creationId xmlns:a16="http://schemas.microsoft.com/office/drawing/2014/main" id="{BD206E72-F981-8B41-A88F-594517826275}"/>
              </a:ext>
            </a:extLst>
          </p:cNvPr>
          <p:cNvSpPr>
            <a:spLocks noGrp="1" noRot="1" noChangeAspect="1" noChangeArrowheads="1" noTextEdit="1"/>
          </p:cNvSpPr>
          <p:nvPr>
            <p:ph type="sldImg" idx="2"/>
          </p:nvPr>
        </p:nvSpPr>
        <p:spPr bwMode="auto">
          <a:xfrm>
            <a:off x="1209675" y="708025"/>
            <a:ext cx="4683125" cy="3513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42754229"/>
      </p:ext>
    </p:extLst>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430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Introduce the two resources they can use as they work on their selected lessons.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The resources can be found in two team Google docs in the chat box. </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You can download the Google doc to Word if you wish to view it separately. </a:t>
            </a:r>
          </a:p>
        </p:txBody>
      </p:sp>
    </p:spTree>
    <p:extLst>
      <p:ext uri="{BB962C8B-B14F-4D97-AF65-F5344CB8AC3E}">
        <p14:creationId xmlns:p14="http://schemas.microsoft.com/office/powerpoint/2010/main" val="47722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Show a sample of a model of what they will be producing.</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As you click through the slides, point out commendations and enhancements.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Let participants know where they can find links to the sample annotated lessons in the chat box: one for ABE and one for ESL.</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2559675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Introduce participants to the resources in the Participant Materials.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Ask participants to open the materials to the guiding questions.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Quickly review the guiding questions and the attendant possible supports.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Remind participants that the questions and ideas are not meant to serve as a checklist. They are resources they can use to check their work.</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dirty="0"/>
              <a:t>The sample lessons may help you as well. The link to them is in the chat box.</a:t>
            </a:r>
            <a:endParaRPr lang="en-US" altLang="en-US" b="0"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endParaRPr lang="en-US" dirty="0"/>
          </a:p>
        </p:txBody>
      </p:sp>
    </p:spTree>
    <p:extLst>
      <p:ext uri="{BB962C8B-B14F-4D97-AF65-F5344CB8AC3E}">
        <p14:creationId xmlns:p14="http://schemas.microsoft.com/office/powerpoint/2010/main" val="1169896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Remind participants of the process.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Groups will move to their break time from the small groups.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They will have an additional 30 minutes to work on their lessons when they return.</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2897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Review</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directions for small-group work.</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Talk through the directions</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for the small-group work.</a:t>
            </a:r>
          </a:p>
          <a:p>
            <a:pPr marL="171450" indent="-171450" rtl="0" eaLnBrk="0" fontAlgn="base" hangingPunct="0">
              <a:buFont typeface="Arial" panose="020B0604020202020204" pitchFamily="34" charset="0"/>
              <a:buChar char="•"/>
            </a:pPr>
            <a:r>
              <a:rPr lang="en-US" sz="1200" b="0" kern="1200" baseline="0" dirty="0">
                <a:solidFill>
                  <a:schemeClr val="tx1"/>
                </a:solidFill>
                <a:effectLst/>
                <a:latin typeface="Times New Roman" pitchFamily="-109" charset="0"/>
                <a:ea typeface="MS PGothic" panose="020B0600070205080204" pitchFamily="34" charset="-128"/>
                <a:cs typeface="MS PGothic" charset="0"/>
              </a:rPr>
              <a:t>Note that </a:t>
            </a:r>
            <a:r>
              <a:rPr lang="en-US" sz="1200" kern="1200" dirty="0">
                <a:solidFill>
                  <a:schemeClr val="tx1"/>
                </a:solidFill>
                <a:effectLst/>
                <a:latin typeface="Times New Roman" pitchFamily="-109" charset="0"/>
                <a:ea typeface="MS PGothic" panose="020B0600070205080204" pitchFamily="34" charset="-128"/>
                <a:cs typeface="MS PGothic" charset="0"/>
              </a:rPr>
              <a:t>lessons may not explicitly call out each of the three parts of the lesson, or they may title them differently.</a:t>
            </a:r>
          </a:p>
          <a:p>
            <a:pPr marL="171450" indent="-171450">
              <a:buFont typeface="Arial" panose="020B0604020202020204" pitchFamily="34" charset="0"/>
              <a:buChar char="•"/>
            </a:pPr>
            <a:r>
              <a:rPr lang="en-US" sz="1200" b="0" kern="1200" baseline="0" dirty="0">
                <a:solidFill>
                  <a:schemeClr val="tx1"/>
                </a:solidFill>
                <a:effectLst/>
                <a:latin typeface="Times New Roman" pitchFamily="-109" charset="0"/>
                <a:ea typeface="MS PGothic" panose="020B0600070205080204" pitchFamily="34" charset="-128"/>
                <a:cs typeface="MS PGothic" charset="0"/>
              </a:rPr>
              <a:t>Let everyone know they will work for 2 hours and then take a break for 1 hour. They will then move back into small groups for 0.5 hours to complete their annotation/enhancement of the lesson.</a:t>
            </a: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Make sure everyone has a copy of the lesson plan each group will be working on.</a:t>
            </a:r>
          </a:p>
          <a:p>
            <a:pPr marL="171450" indent="-171450">
              <a:buFont typeface="Arial" panose="020B0604020202020204" pitchFamily="34" charset="0"/>
              <a:buChar char="•"/>
            </a:pPr>
            <a:r>
              <a:rPr lang="en-US" dirty="0"/>
              <a:t>Make sure everyone has the Week Two Participant Materials handy.</a:t>
            </a:r>
          </a:p>
          <a:p>
            <a:pPr marL="171450" indent="-171450">
              <a:buFont typeface="Arial" panose="020B0604020202020204" pitchFamily="34" charset="0"/>
              <a:buChar char="•"/>
            </a:pPr>
            <a:r>
              <a:rPr lang="en-US" dirty="0"/>
              <a:t>If you have two state teams, organize the groups by state. If you have one state team, break the team into two groups.</a:t>
            </a:r>
          </a:p>
          <a:p>
            <a:pPr marL="171450" indent="-171450">
              <a:buFont typeface="Arial" panose="020B0604020202020204" pitchFamily="34" charset="0"/>
              <a:buChar char="•"/>
            </a:pPr>
            <a:r>
              <a:rPr lang="en-US" dirty="0"/>
              <a:t>Give</a:t>
            </a:r>
            <a:r>
              <a:rPr lang="en-US" baseline="0" dirty="0"/>
              <a:t> an opportunity for participants to ask any questions.</a:t>
            </a:r>
          </a:p>
          <a:p>
            <a:pPr marL="171450" indent="-171450">
              <a:buFont typeface="Arial" panose="020B0604020202020204" pitchFamily="34" charset="0"/>
              <a:buChar char="•"/>
            </a:pPr>
            <a:r>
              <a:rPr lang="en-US" baseline="0" dirty="0"/>
              <a:t>Let groups know that each will have a coach.</a:t>
            </a:r>
          </a:p>
          <a:p>
            <a:endParaRPr lang="en-US" dirty="0"/>
          </a:p>
        </p:txBody>
      </p:sp>
    </p:spTree>
    <p:extLst>
      <p:ext uri="{BB962C8B-B14F-4D97-AF65-F5344CB8AC3E}">
        <p14:creationId xmlns:p14="http://schemas.microsoft.com/office/powerpoint/2010/main" val="197249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Review</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directions for small-group work.</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Make sure teams understand to first find the positive in the lesson they are reviewing.</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dirty="0"/>
              <a:t>Remind participants that</a:t>
            </a:r>
            <a:r>
              <a:rPr lang="en-US" baseline="0" dirty="0"/>
              <a:t> t</a:t>
            </a:r>
            <a:r>
              <a:rPr lang="en-US" dirty="0"/>
              <a:t>he goal is not to rewrite the lesson. It is to practice</a:t>
            </a:r>
            <a:r>
              <a:rPr lang="en-US" baseline="0" dirty="0"/>
              <a:t> identifying existing supports for ELs and identifying gaps where additional supports could be built into the lesson. The outcome of the day’s activity will be a “menu” of EL scaffolds and support options that enhance the existing lesson. </a:t>
            </a:r>
            <a:endParaRPr lang="en-US" sz="1200" kern="1200" dirty="0">
              <a:solidFill>
                <a:schemeClr val="tx1"/>
              </a:solidFill>
              <a:effectLst/>
              <a:latin typeface="Times New Roman" pitchFamily="-109" charset="0"/>
              <a:ea typeface="MS PGothic" panose="020B0600070205080204" pitchFamily="34" charset="-128"/>
              <a:cs typeface="MS PGothic" charset="0"/>
            </a:endParaRPr>
          </a:p>
          <a:p>
            <a:pPr marL="171450" indent="-171450" rtl="0" eaLnBrk="0" fontAlgn="base" hangingPunct="0">
              <a:buFont typeface="Arial" panose="020B0604020202020204" pitchFamily="34" charset="0"/>
              <a:buChar char="•"/>
            </a:pPr>
            <a:r>
              <a:rPr lang="en-US" sz="1200" b="0" kern="1200" baseline="0" dirty="0">
                <a:solidFill>
                  <a:schemeClr val="tx1"/>
                </a:solidFill>
                <a:effectLst/>
                <a:latin typeface="Times New Roman" pitchFamily="-109" charset="0"/>
                <a:ea typeface="MS PGothic" panose="020B0600070205080204" pitchFamily="34" charset="-128"/>
                <a:cs typeface="MS PGothic" charset="0"/>
              </a:rPr>
              <a:t>Remind everyone know they will work for 2 hours and then take a break for 1 hour. They will then move back into small groups for .5 hours to complete their annotation/enhancement of the lesson.</a:t>
            </a: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Make sure everyone has a copy of the lesson plan each group will be working on.</a:t>
            </a:r>
          </a:p>
          <a:p>
            <a:pPr marL="171450" indent="-171450">
              <a:buFont typeface="Arial" panose="020B0604020202020204" pitchFamily="34" charset="0"/>
              <a:buChar char="•"/>
            </a:pPr>
            <a:r>
              <a:rPr lang="en-US" dirty="0"/>
              <a:t>Make sure everyone has the Week Two Participant Materials handy.</a:t>
            </a:r>
          </a:p>
          <a:p>
            <a:pPr marL="171450" indent="-171450">
              <a:buFont typeface="Arial" panose="020B0604020202020204" pitchFamily="34" charset="0"/>
              <a:buChar char="•"/>
            </a:pPr>
            <a:r>
              <a:rPr lang="en-US" dirty="0"/>
              <a:t>If you have two state teams, organize the groups by state. If you have one state team, break the team into two groups.</a:t>
            </a:r>
          </a:p>
          <a:p>
            <a:pPr marL="171450" indent="-171450">
              <a:buFont typeface="Arial" panose="020B0604020202020204" pitchFamily="34" charset="0"/>
              <a:buChar char="•"/>
            </a:pPr>
            <a:r>
              <a:rPr lang="en-US" dirty="0"/>
              <a:t>Give</a:t>
            </a:r>
            <a:r>
              <a:rPr lang="en-US" baseline="0" dirty="0"/>
              <a:t> an opportunity for participants to ask any questions.</a:t>
            </a:r>
          </a:p>
          <a:p>
            <a:pPr marL="171450" indent="-171450">
              <a:buFont typeface="Arial" panose="020B0604020202020204" pitchFamily="34" charset="0"/>
              <a:buChar char="•"/>
            </a:pPr>
            <a:r>
              <a:rPr lang="en-US" baseline="0" dirty="0"/>
              <a:t>Let groups know that each will have a coach.</a:t>
            </a:r>
            <a:endParaRPr lang="en-US" dirty="0"/>
          </a:p>
          <a:p>
            <a:endParaRPr lang="en-US" dirty="0"/>
          </a:p>
        </p:txBody>
      </p:sp>
    </p:spTree>
    <p:extLst>
      <p:ext uri="{BB962C8B-B14F-4D97-AF65-F5344CB8AC3E}">
        <p14:creationId xmlns:p14="http://schemas.microsoft.com/office/powerpoint/2010/main" val="542254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70743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Participants will have 30 additional minutes to finish up their enhancement.</a:t>
            </a:r>
            <a:endParaRPr lang="en-US" sz="1200" b="0"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p>
          <a:p>
            <a:pPr marL="171450" indent="-171450" rtl="0" eaLnBrk="0" fontAlgn="base" hangingPunct="0">
              <a:buFont typeface="Arial" panose="020B0604020202020204" pitchFamily="34" charset="0"/>
              <a:buChar char="•"/>
            </a:pPr>
            <a:r>
              <a:rPr lang="en-US" dirty="0">
                <a:effectLst/>
              </a:rPr>
              <a:t>Let’s spend this time reviewing our work, making final changes, and adding a summary of our work.</a:t>
            </a: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Make sure everyone has the Week Two Participant Materials handy.</a:t>
            </a:r>
          </a:p>
          <a:p>
            <a:pPr marL="171450" indent="-171450">
              <a:buFont typeface="Arial" panose="020B0604020202020204" pitchFamily="34" charset="0"/>
              <a:buChar char="•"/>
            </a:pPr>
            <a:r>
              <a:rPr lang="en-US" dirty="0"/>
              <a:t>Give</a:t>
            </a:r>
            <a:r>
              <a:rPr lang="en-US" baseline="0" dirty="0"/>
              <a:t> an opportunity for participants to ask any additional questions.</a:t>
            </a:r>
          </a:p>
          <a:p>
            <a:pPr marL="171450" indent="-171450">
              <a:buFont typeface="Arial" panose="020B0604020202020204" pitchFamily="34" charset="0"/>
              <a:buChar char="•"/>
            </a:pPr>
            <a:r>
              <a:rPr lang="en-US" dirty="0"/>
              <a:t>Once 30 minutes have elapsed, stay in your team to access the other team’s lesson.</a:t>
            </a:r>
            <a:endParaRPr lang="en-US" baseline="0" dirty="0"/>
          </a:p>
          <a:p>
            <a:endParaRPr lang="en-US" dirty="0"/>
          </a:p>
        </p:txBody>
      </p:sp>
    </p:spTree>
    <p:extLst>
      <p:ext uri="{BB962C8B-B14F-4D97-AF65-F5344CB8AC3E}">
        <p14:creationId xmlns:p14="http://schemas.microsoft.com/office/powerpoint/2010/main" val="516697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Groups share their lessons and review one another’s work.</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80967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Review</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Part 2 directions for additional small-group work.</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Talk through the directions</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for the small-group work.</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i="0" dirty="0"/>
              <a:t>Remind team members to be specific about their reflections—both what they notice and wonder about!</a:t>
            </a:r>
            <a:endParaRPr lang="en-US" sz="1200" b="0" i="0"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Stay in your original small groups.</a:t>
            </a:r>
          </a:p>
          <a:p>
            <a:pPr marL="171450" indent="-171450">
              <a:buFont typeface="Arial" panose="020B0604020202020204" pitchFamily="34" charset="0"/>
              <a:buChar char="•"/>
            </a:pPr>
            <a:r>
              <a:rPr lang="en-US" dirty="0"/>
              <a:t>Make sure everyone has access to the Google doc with a copy of the lesson plan the other group annotated.</a:t>
            </a:r>
          </a:p>
          <a:p>
            <a:pPr marL="171450" indent="-171450">
              <a:buFont typeface="Arial" panose="020B0604020202020204" pitchFamily="34" charset="0"/>
              <a:buChar char="•"/>
            </a:pPr>
            <a:r>
              <a:rPr lang="en-US" dirty="0"/>
              <a:t>Make sure everyone has the Week Two Participant Materials handy.</a:t>
            </a:r>
          </a:p>
          <a:p>
            <a:pPr marL="171450" indent="-171450">
              <a:buFont typeface="Arial" panose="020B0604020202020204" pitchFamily="34" charset="0"/>
              <a:buChar char="•"/>
            </a:pPr>
            <a:r>
              <a:rPr lang="en-US" dirty="0"/>
              <a:t>Provide an </a:t>
            </a:r>
            <a:r>
              <a:rPr lang="en-US" baseline="0" dirty="0"/>
              <a:t>opportunity for participants to ask any questions. </a:t>
            </a:r>
            <a:endParaRPr lang="en-US" dirty="0"/>
          </a:p>
        </p:txBody>
      </p:sp>
    </p:spTree>
    <p:extLst>
      <p:ext uri="{BB962C8B-B14F-4D97-AF65-F5344CB8AC3E}">
        <p14:creationId xmlns:p14="http://schemas.microsoft.com/office/powerpoint/2010/main" val="215862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37155B73-53CC-224C-B9B4-26B48A6B57A6}"/>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F28D8C5E-DB79-5343-B9FB-677E8FF188C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47166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Coach(es) will lead a discussion on each group’s enhanced lesson.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One group will share its reflections on the other group’s lesson annotations.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Once the group shares, allow a discussion to ensue where the other group shares its thinking.</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Then, trade places and allow the other group to share its reflections on the first group’s lesson annotation.</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Again, lead a discussion on the reflections and questions.</a:t>
            </a:r>
          </a:p>
        </p:txBody>
      </p:sp>
    </p:spTree>
    <p:extLst>
      <p:ext uri="{BB962C8B-B14F-4D97-AF65-F5344CB8AC3E}">
        <p14:creationId xmlns:p14="http://schemas.microsoft.com/office/powerpoint/2010/main" val="78974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Coach(es) will lead a discussion about</a:t>
            </a:r>
            <a:r>
              <a:rPr lang="en-US" altLang="en-US" baseline="0" dirty="0">
                <a:latin typeface="Times New Roman" panose="02020603050405020304" pitchFamily="18" charset="0"/>
              </a:rPr>
              <a:t> how participants can use this process with their own lessons. </a:t>
            </a:r>
            <a:endParaRPr lang="en-US" altLang="en-US" b="1"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Note that there is a mix of talent in the group with a range of roles. We have teachers, administrators, professional developers, resource personnel, and individuals with a range of expertise. Depending on your role and areas of expertise, some questions may be more pertinent than others. Depending on your role, your answers may also vary to the questions on the slide. </a:t>
            </a:r>
          </a:p>
          <a:p>
            <a:pPr marL="171450" marR="0" lvl="0" indent="-171450" algn="l" defTabSz="923925"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Ask for participants to reflect on how they can use this process</a:t>
            </a:r>
            <a:r>
              <a:rPr lang="en-US" sz="1200" kern="1200" baseline="0" dirty="0">
                <a:solidFill>
                  <a:schemeClr val="tx1"/>
                </a:solidFill>
                <a:effectLst/>
                <a:latin typeface="Times New Roman" pitchFamily="-109" charset="0"/>
                <a:ea typeface="MS PGothic" panose="020B0600070205080204" pitchFamily="34" charset="-128"/>
                <a:cs typeface="MS PGothic" charset="0"/>
              </a:rPr>
              <a:t> and a</a:t>
            </a:r>
            <a:r>
              <a:rPr lang="en-US" sz="1200" kern="1200" dirty="0">
                <a:solidFill>
                  <a:schemeClr val="tx1"/>
                </a:solidFill>
                <a:effectLst/>
                <a:latin typeface="Times New Roman" pitchFamily="-109" charset="0"/>
                <a:ea typeface="MS PGothic" panose="020B0600070205080204" pitchFamily="34" charset="-128"/>
                <a:cs typeface="MS PGothic" charset="0"/>
              </a:rPr>
              <a:t>pply what they’ve learned to different lessons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b="0" dirty="0">
              <a:latin typeface="Times New Roman" panose="02020603050405020304" pitchFamily="18" charset="0"/>
            </a:endParaRP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Provide some thinking time to participants (5 minutes), and then begin the discussion (15 minutes).</a:t>
            </a:r>
          </a:p>
          <a:p>
            <a:endParaRPr lang="en-US" dirty="0"/>
          </a:p>
        </p:txBody>
      </p:sp>
    </p:spTree>
    <p:extLst>
      <p:ext uri="{BB962C8B-B14F-4D97-AF65-F5344CB8AC3E}">
        <p14:creationId xmlns:p14="http://schemas.microsoft.com/office/powerpoint/2010/main" val="66996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Participants reflect</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on what they’ve learned.</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Ask for reflections from each participant about how they might extend this work after the training.</a:t>
            </a:r>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sz="1200" b="0" kern="1200" dirty="0">
              <a:solidFill>
                <a:schemeClr val="tx1"/>
              </a:solidFill>
              <a:effectLst/>
              <a:latin typeface="Times New Roman" pitchFamily="-109" charset="0"/>
              <a:ea typeface="MS PGothic" panose="020B0600070205080204" pitchFamily="34" charset="-128"/>
              <a:cs typeface="MS PGothic" charset="0"/>
            </a:endParaRP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Highlight some of the reflections.</a:t>
            </a:r>
          </a:p>
          <a:p>
            <a:pPr marL="171450" indent="-171450" rtl="0" eaLnBrk="0" fontAlgn="base" hangingPunct="0">
              <a:buFont typeface="Arial" panose="020B0604020202020204" pitchFamily="34" charset="0"/>
              <a:buChar char="•"/>
            </a:pPr>
            <a:r>
              <a:rPr lang="en-US" sz="1200" b="0" kern="1200" dirty="0">
                <a:solidFill>
                  <a:schemeClr val="tx1"/>
                </a:solidFill>
                <a:effectLst/>
                <a:latin typeface="Times New Roman" pitchFamily="-109" charset="0"/>
                <a:ea typeface="MS PGothic" panose="020B0600070205080204" pitchFamily="34" charset="-128"/>
                <a:cs typeface="MS PGothic" charset="0"/>
              </a:rPr>
              <a:t>Take notes.</a:t>
            </a:r>
          </a:p>
          <a:p>
            <a:pPr marL="171450" indent="-171450" rtl="0" eaLnBrk="0" fontAlgn="base" hangingPunct="0">
              <a:buFont typeface="Arial" panose="020B0604020202020204" pitchFamily="34" charset="0"/>
              <a:buChar char="•"/>
            </a:pPr>
            <a:endParaRPr lang="en-US" dirty="0">
              <a:effectLst/>
            </a:endParaRPr>
          </a:p>
          <a:p>
            <a:endParaRPr lang="en-US" dirty="0"/>
          </a:p>
        </p:txBody>
      </p:sp>
    </p:spTree>
    <p:extLst>
      <p:ext uri="{BB962C8B-B14F-4D97-AF65-F5344CB8AC3E}">
        <p14:creationId xmlns:p14="http://schemas.microsoft.com/office/powerpoint/2010/main" val="537483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Big idea: </a:t>
            </a:r>
            <a:r>
              <a:rPr lang="en-US" sz="1200" b="0" kern="1200" dirty="0">
                <a:solidFill>
                  <a:schemeClr val="tx1"/>
                </a:solidFill>
                <a:effectLst/>
                <a:latin typeface="Times New Roman" pitchFamily="-109" charset="0"/>
                <a:ea typeface="MS PGothic" panose="020B0600070205080204" pitchFamily="34" charset="-128"/>
                <a:cs typeface="MS PGothic" charset="0"/>
              </a:rPr>
              <a:t>Provide</a:t>
            </a:r>
            <a:r>
              <a:rPr lang="en-US" sz="1200" b="0" kern="1200" baseline="0" dirty="0">
                <a:solidFill>
                  <a:schemeClr val="tx1"/>
                </a:solidFill>
                <a:effectLst/>
                <a:latin typeface="Times New Roman" pitchFamily="-109" charset="0"/>
                <a:ea typeface="MS PGothic" panose="020B0600070205080204" pitchFamily="34" charset="-128"/>
                <a:cs typeface="MS PGothic" charset="0"/>
              </a:rPr>
              <a:t> the opportunity for any last questions and look forward to next week’s session.</a:t>
            </a:r>
          </a:p>
          <a:p>
            <a:pPr rtl="0" eaLnBrk="0" fontAlgn="base" hangingPunct="0"/>
            <a:endParaRPr lang="en-US" sz="1200" b="1" kern="1200" baseline="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talking points:</a:t>
            </a:r>
            <a:endParaRPr lang="en-US" dirty="0">
              <a:effectLst/>
            </a:endParaRP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200" b="0" kern="1200" dirty="0">
                <a:solidFill>
                  <a:schemeClr val="tx1"/>
                </a:solidFill>
                <a:effectLst/>
                <a:latin typeface="Times New Roman" pitchFamily="-109" charset="0"/>
                <a:ea typeface="MS PGothic" panose="020B0600070205080204" pitchFamily="34" charset="-128"/>
                <a:cs typeface="MS PGothic" charset="0"/>
              </a:rPr>
              <a:t>Briefly review the upcoming week’s activities. </a:t>
            </a:r>
            <a:r>
              <a:rPr lang="en-US" dirty="0"/>
              <a:t>During those sessions, you will focus on how to assist ELs develop critical math content and language proficiency with national expert Dr. Harold Asturias.</a:t>
            </a:r>
            <a:endParaRPr lang="en-US" sz="1200" b="0"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endParaRPr lang="en-US" sz="1200" b="1" kern="1200" dirty="0">
              <a:solidFill>
                <a:schemeClr val="tx1"/>
              </a:solidFill>
              <a:effectLst/>
              <a:latin typeface="Times New Roman" pitchFamily="-109" charset="0"/>
              <a:ea typeface="MS PGothic" panose="020B0600070205080204" pitchFamily="34" charset="-128"/>
              <a:cs typeface="MS PGothic" charset="0"/>
            </a:endParaRPr>
          </a:p>
          <a:p>
            <a:pPr rtl="0" eaLnBrk="0" fontAlgn="base" hangingPunct="0"/>
            <a:r>
              <a:rPr lang="en-US" sz="1200" b="1" kern="1200" dirty="0">
                <a:solidFill>
                  <a:schemeClr val="tx1"/>
                </a:solidFill>
                <a:effectLst/>
                <a:latin typeface="Times New Roman" pitchFamily="-109" charset="0"/>
                <a:ea typeface="MS PGothic" panose="020B0600070205080204" pitchFamily="34" charset="-128"/>
                <a:cs typeface="MS PGothic" charset="0"/>
              </a:rPr>
              <a:t>Facilitator notes:</a:t>
            </a:r>
            <a:endParaRPr lang="en-US" dirty="0">
              <a:effectLst/>
            </a:endParaRPr>
          </a:p>
          <a:p>
            <a:pPr marL="171450" indent="-171450">
              <a:buFont typeface="Arial" panose="020B0604020202020204" pitchFamily="34" charset="0"/>
              <a:buChar char="•"/>
            </a:pPr>
            <a:r>
              <a:rPr lang="en-US" dirty="0"/>
              <a:t>Stay on to answer questions while participants fill out the evaluation.</a:t>
            </a:r>
          </a:p>
        </p:txBody>
      </p:sp>
    </p:spTree>
    <p:extLst>
      <p:ext uri="{BB962C8B-B14F-4D97-AF65-F5344CB8AC3E}">
        <p14:creationId xmlns:p14="http://schemas.microsoft.com/office/powerpoint/2010/main" val="3438482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B7F51D10-7802-2B41-84B8-D7D45A72681B}"/>
              </a:ext>
            </a:extLst>
          </p:cNvPr>
          <p:cNvSpPr>
            <a:spLocks noGrp="1" noRot="1" noChangeAspect="1" noChangeArrowheads="1" noTextEdit="1"/>
          </p:cNvSpPr>
          <p:nvPr>
            <p:ph type="sldImg"/>
          </p:nvPr>
        </p:nvSpPr>
        <p:spPr>
          <a:ln/>
        </p:spPr>
      </p:sp>
      <p:sp>
        <p:nvSpPr>
          <p:cNvPr id="258051" name="Notes Placeholder 2">
            <a:extLst>
              <a:ext uri="{FF2B5EF4-FFF2-40B4-BE49-F238E27FC236}">
                <a16:creationId xmlns:a16="http://schemas.microsoft.com/office/drawing/2014/main" id="{923C85D8-1629-9B41-B627-1C3EED7C9F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19672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Please read through this slide for information about the contract.</a:t>
            </a:r>
          </a:p>
          <a:p>
            <a:pPr>
              <a:defRPr/>
            </a:pPr>
            <a:endParaRPr lang="en-US" altLang="en-US" b="1" dirty="0"/>
          </a:p>
          <a:p>
            <a:pPr>
              <a:defRPr/>
            </a:pPr>
            <a:r>
              <a:rPr lang="en-US" altLang="en-US" b="1" dirty="0"/>
              <a:t>Facilitator notes:</a:t>
            </a:r>
          </a:p>
          <a:p>
            <a:pPr marL="171450" indent="-171450">
              <a:buFont typeface="Arial" panose="020B0604020202020204" pitchFamily="34" charset="0"/>
              <a:buChar char="•"/>
              <a:defRPr/>
            </a:pPr>
            <a:r>
              <a:rPr lang="en-US" altLang="en-US" dirty="0"/>
              <a:t>No clicks.</a:t>
            </a:r>
          </a:p>
          <a:p>
            <a:pPr marL="171450" indent="-171450">
              <a:buFont typeface="Arial" panose="020B0604020202020204" pitchFamily="34" charset="0"/>
              <a:buChar char="•"/>
              <a:defRPr/>
            </a:pPr>
            <a:r>
              <a:rPr lang="en-US" altLang="en-US"/>
              <a:t>Allow a </a:t>
            </a:r>
            <a:r>
              <a:rPr lang="en-US" altLang="en-US" dirty="0"/>
              <a:t>minute for participants to read this slide for information about the contract (no need to read aloud).</a:t>
            </a:r>
          </a:p>
          <a:p>
            <a:pPr marL="171450" indent="-171450">
              <a:buFont typeface="Arial" panose="020B0604020202020204" pitchFamily="34" charset="0"/>
              <a:buChar char="•"/>
              <a:defRPr/>
            </a:pPr>
            <a:endParaRPr lang="en-US" dirty="0"/>
          </a:p>
        </p:txBody>
      </p:sp>
    </p:spTree>
    <p:extLst>
      <p:ext uri="{BB962C8B-B14F-4D97-AF65-F5344CB8AC3E}">
        <p14:creationId xmlns:p14="http://schemas.microsoft.com/office/powerpoint/2010/main" val="427145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Please read through this slide for information about the contract.</a:t>
            </a:r>
          </a:p>
          <a:p>
            <a:pPr>
              <a:defRPr/>
            </a:pPr>
            <a:endParaRPr lang="en-US" altLang="en-US" b="1" dirty="0"/>
          </a:p>
          <a:p>
            <a:pPr>
              <a:defRPr/>
            </a:pPr>
            <a:r>
              <a:rPr lang="en-US" altLang="en-US" b="1" dirty="0"/>
              <a:t>Facilitator notes:</a:t>
            </a:r>
          </a:p>
          <a:p>
            <a:pPr marL="171450" indent="-171450">
              <a:buFont typeface="Arial" panose="020B0604020202020204" pitchFamily="34" charset="0"/>
              <a:buChar char="•"/>
              <a:defRPr/>
            </a:pPr>
            <a:r>
              <a:rPr lang="en-US" altLang="en-US" dirty="0"/>
              <a:t>No clicks.</a:t>
            </a:r>
          </a:p>
          <a:p>
            <a:pPr marL="171450" indent="-171450">
              <a:buFont typeface="Arial" panose="020B0604020202020204" pitchFamily="34" charset="0"/>
              <a:buChar char="•"/>
              <a:defRPr/>
            </a:pPr>
            <a:r>
              <a:rPr lang="en-US" altLang="en-US"/>
              <a:t>Allow a </a:t>
            </a:r>
            <a:r>
              <a:rPr lang="en-US" altLang="en-US" dirty="0"/>
              <a:t>minute for participants to read this slide for information about the contract (no need to read aloud).</a:t>
            </a:r>
          </a:p>
          <a:p>
            <a:pPr marL="171450" indent="-171450">
              <a:buFont typeface="Arial" panose="020B0604020202020204" pitchFamily="34" charset="0"/>
              <a:buChar char="•"/>
              <a:defRPr/>
            </a:pPr>
            <a:endParaRPr lang="en-US" dirty="0"/>
          </a:p>
        </p:txBody>
      </p:sp>
    </p:spTree>
    <p:extLst>
      <p:ext uri="{BB962C8B-B14F-4D97-AF65-F5344CB8AC3E}">
        <p14:creationId xmlns:p14="http://schemas.microsoft.com/office/powerpoint/2010/main" val="427145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Share day’s agenda.</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3662" indent="-173662">
              <a:spcBef>
                <a:spcPct val="0"/>
              </a:spcBef>
              <a:buFont typeface="Arial" panose="020B0604020202020204" pitchFamily="34" charset="0"/>
              <a:buChar char="•"/>
              <a:defRPr/>
            </a:pPr>
            <a:r>
              <a:rPr lang="en-US" altLang="en-US" dirty="0">
                <a:latin typeface="Times New Roman" panose="02020603050405020304" pitchFamily="18" charset="0"/>
              </a:rPr>
              <a:t>Review</a:t>
            </a:r>
            <a:r>
              <a:rPr lang="en-US" altLang="en-US" baseline="0" dirty="0">
                <a:latin typeface="Times New Roman" panose="02020603050405020304" pitchFamily="18" charset="0"/>
              </a:rPr>
              <a:t> the Week Two agenda.</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Ask for questions.</a:t>
            </a:r>
          </a:p>
          <a:p>
            <a:endParaRPr lang="en-US" dirty="0"/>
          </a:p>
        </p:txBody>
      </p:sp>
    </p:spTree>
    <p:extLst>
      <p:ext uri="{BB962C8B-B14F-4D97-AF65-F5344CB8AC3E}">
        <p14:creationId xmlns:p14="http://schemas.microsoft.com/office/powerpoint/2010/main" val="199550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D5F5A5FC-35B5-6045-BDD6-9B34CBBDF062}"/>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1799130F-CC75-7D40-8899-B514B06A5993}"/>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dirty="0"/>
              <a:t>Share with participants the norms to which we will adhere to as we proceed through the trainings.</a:t>
            </a:r>
            <a:endParaRPr lang="en-US" altLang="en-US" dirty="0">
              <a:latin typeface="Times New Roman" panose="02020603050405020304" pitchFamily="18" charset="0"/>
              <a:cs typeface="Times New Roman" panose="02020603050405020304" pitchFamily="18" charset="0"/>
            </a:endParaRPr>
          </a:p>
          <a:p>
            <a:pPr>
              <a:defRPr/>
            </a:pPr>
            <a:endParaRPr lang="en-US" altLang="en-US" sz="900"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a:defRPr/>
            </a:pPr>
            <a:r>
              <a:rPr lang="en-US" altLang="en-US" b="0" dirty="0">
                <a:latin typeface="Times New Roman" panose="02020603050405020304" pitchFamily="18" charset="0"/>
                <a:cs typeface="Times New Roman" panose="02020603050405020304" pitchFamily="18" charset="0"/>
              </a:rPr>
              <a:t>Remind participants of the shared norms: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Everyone will be expected to engage no matter your role.</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reading through the norms, ask if there are any comments or questions. You may want to adjust #2 given it will be a smaller group.</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Remind participants to</a:t>
            </a:r>
            <a:r>
              <a:rPr lang="en-US" altLang="en-US" baseline="0" dirty="0">
                <a:latin typeface="Times New Roman" panose="02020603050405020304" pitchFamily="18" charset="0"/>
                <a:cs typeface="Times New Roman" panose="02020603050405020304" pitchFamily="18" charset="0"/>
              </a:rPr>
              <a:t> be respectful of the lesson provider/writer.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Let participants know we’ll be using the Participant Materials and Google docs.</a:t>
            </a:r>
            <a:endParaRPr lang="en-US" sz="1200" b="0" kern="1200" dirty="0">
              <a:solidFill>
                <a:srgbClr val="000000"/>
              </a:solidFill>
              <a:latin typeface="Times New Roman" pitchFamily="-109" charset="0"/>
              <a:ea typeface="MS PGothic" panose="020B0600070205080204" pitchFamily="34" charset="-128"/>
              <a:cs typeface="MS PGothic" charset="0"/>
            </a:endParaRPr>
          </a:p>
          <a:p>
            <a:pPr marL="171450" indent="-17145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a:defRPr/>
            </a:pPr>
            <a:r>
              <a:rPr lang="en-US" altLang="en-US" sz="800" dirty="0">
                <a:latin typeface="Times New Roman" panose="02020603050405020304" pitchFamily="18" charset="0"/>
                <a:cs typeface="Times New Roman" panose="02020603050405020304" pitchFamily="18" charset="0"/>
              </a:rPr>
              <a:t> </a:t>
            </a: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through the slide. </a:t>
            </a:r>
          </a:p>
          <a:p>
            <a:pPr>
              <a:defRPr/>
            </a:pPr>
            <a:endParaRPr lang="en-US" altLang="en-US" dirty="0">
              <a:latin typeface="Calibri" panose="020F0502020204030204" pitchFamily="34" charset="0"/>
            </a:endParaRPr>
          </a:p>
          <a:p>
            <a:pPr>
              <a:defRP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42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0F3BC9-0839-164D-B627-11D879EDFB10}"/>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7F822D3D-935F-C649-AE6E-E038B9E9D73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Remind participants of the process.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b="0" dirty="0">
              <a:latin typeface="Times New Roman" panose="02020603050405020304" pitchFamily="18"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2021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Set the purpose of the day’s session.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indent="-171450">
              <a:buFont typeface="Arial" panose="020B0604020202020204" pitchFamily="34" charset="0"/>
              <a:buChar char="•"/>
            </a:pPr>
            <a:r>
              <a:rPr lang="en-US" altLang="en-US" b="0" dirty="0">
                <a:latin typeface="Times New Roman" panose="02020603050405020304" pitchFamily="18" charset="0"/>
              </a:rPr>
              <a:t>Talk through the purpose of the day. This is to provide participants with time to apply what they learned the week before. Also, they can think through how they might use this process of lesson adaptation to other lessons in use in their adult education programs.</a:t>
            </a:r>
            <a:r>
              <a:rPr lang="en-US" dirty="0"/>
              <a:t> </a:t>
            </a:r>
          </a:p>
          <a:p>
            <a:pPr marL="171450" indent="-171450">
              <a:buFont typeface="Arial" panose="020B0604020202020204" pitchFamily="34" charset="0"/>
              <a:buChar char="•"/>
            </a:pPr>
            <a:r>
              <a:rPr lang="en-US" dirty="0"/>
              <a:t>The goal is not to rewrite the lesson. Rather, it is to practice</a:t>
            </a:r>
            <a:r>
              <a:rPr lang="en-US" baseline="0" dirty="0"/>
              <a:t> identifying existing supports for ELs and identifying gaps where additional supports could be built into the lesson. </a:t>
            </a:r>
          </a:p>
          <a:p>
            <a:pPr marL="171450" indent="-171450">
              <a:buFont typeface="Arial" panose="020B0604020202020204" pitchFamily="34" charset="0"/>
              <a:buChar char="•"/>
            </a:pPr>
            <a:r>
              <a:rPr lang="en-US" baseline="0" dirty="0"/>
              <a:t>Rather than a lesson rewrite, the outcome of today’s activity will be a “menu” of EL scaffolds and support options that enhance the existing lesson. </a:t>
            </a:r>
          </a:p>
          <a:p>
            <a:pPr marL="171450" indent="-171450">
              <a:buFont typeface="Arial" panose="020B0604020202020204" pitchFamily="34" charset="0"/>
              <a:buChar char="•"/>
            </a:pPr>
            <a:r>
              <a:rPr lang="en-US" baseline="0" dirty="0"/>
              <a:t>This will assist instructors as they reflect on existing lessons and design new lessons focused on complex texts and tasks. </a:t>
            </a:r>
            <a:endParaRPr lang="en-US" dirty="0"/>
          </a:p>
          <a:p>
            <a:pPr marL="171450" indent="-171450">
              <a:spcBef>
                <a:spcPct val="0"/>
              </a:spcBef>
              <a:buFont typeface="Arial" panose="020B0604020202020204" pitchFamily="34" charset="0"/>
              <a:buChar char="•"/>
              <a:defRPr/>
            </a:pPr>
            <a:endParaRPr lang="en-US" altLang="en-US" b="0" dirty="0">
              <a:latin typeface="Times New Roman" panose="02020603050405020304" pitchFamily="18" charset="0"/>
            </a:endParaRP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endParaRPr lang="en-US" altLang="en-US" b="0" dirty="0">
              <a:latin typeface="Times New Roman" panose="02020603050405020304" pitchFamily="18" charset="0"/>
            </a:endParaRPr>
          </a:p>
        </p:txBody>
      </p:sp>
    </p:spTree>
    <p:extLst>
      <p:ext uri="{BB962C8B-B14F-4D97-AF65-F5344CB8AC3E}">
        <p14:creationId xmlns:p14="http://schemas.microsoft.com/office/powerpoint/2010/main" val="309569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b="1" dirty="0">
                <a:latin typeface="Times New Roman" panose="02020603050405020304" pitchFamily="18" charset="0"/>
              </a:rPr>
              <a:t>Big idea</a:t>
            </a:r>
            <a:r>
              <a:rPr lang="en-US" altLang="en-US" dirty="0">
                <a:latin typeface="Times New Roman" panose="02020603050405020304" pitchFamily="18" charset="0"/>
              </a:rPr>
              <a:t>: Review the major strategies and supports contained within the model literacy lesson.</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talking points:</a:t>
            </a:r>
          </a:p>
          <a:p>
            <a:pPr marL="171450" marR="0" lvl="0" indent="-171450" algn="l" defTabSz="923925" rtl="0" eaLnBrk="0" fontAlgn="base" latinLnBrk="0" hangingPunct="0">
              <a:lnSpc>
                <a:spcPct val="90000"/>
              </a:lnSpc>
              <a:spcBef>
                <a:spcPts val="600"/>
              </a:spcBef>
              <a:spcAft>
                <a:spcPts val="600"/>
              </a:spcAft>
              <a:buClrTx/>
              <a:buSzTx/>
              <a:buFont typeface="Arial" panose="020B0604020202020204" pitchFamily="34" charset="0"/>
              <a:buChar char="•"/>
              <a:tabLst/>
              <a:defRPr/>
            </a:pPr>
            <a:r>
              <a:rPr lang="en-US" dirty="0"/>
              <a:t>The model lesson built knowledge through photographs, a video, and a collection of short readings.</a:t>
            </a:r>
          </a:p>
          <a:p>
            <a:pPr marL="171450" lvl="0" indent="-171450">
              <a:spcBef>
                <a:spcPts val="600"/>
              </a:spcBef>
              <a:spcAft>
                <a:spcPts val="600"/>
              </a:spcAft>
              <a:buFont typeface="Arial" panose="020B0604020202020204" pitchFamily="34" charset="0"/>
              <a:buChar char="•"/>
            </a:pPr>
            <a:r>
              <a:rPr lang="en-US" dirty="0"/>
              <a:t>The model lesson asked students to interact with the text through:</a:t>
            </a:r>
          </a:p>
          <a:p>
            <a:pPr marL="633413" lvl="1" indent="-171450">
              <a:spcBef>
                <a:spcPts val="600"/>
              </a:spcBef>
              <a:spcAft>
                <a:spcPts val="600"/>
              </a:spcAft>
              <a:buFont typeface="Arial" panose="020B0604020202020204" pitchFamily="34" charset="0"/>
              <a:buChar char="•"/>
            </a:pPr>
            <a:r>
              <a:rPr lang="en-US" dirty="0"/>
              <a:t>Defining vocabulary and language use;</a:t>
            </a:r>
          </a:p>
          <a:p>
            <a:pPr marL="633413" lvl="1" indent="-171450">
              <a:spcBef>
                <a:spcPts val="600"/>
              </a:spcBef>
              <a:spcAft>
                <a:spcPts val="600"/>
              </a:spcAft>
              <a:buFont typeface="Arial" panose="020B0604020202020204" pitchFamily="34" charset="0"/>
              <a:buChar char="•"/>
            </a:pPr>
            <a:r>
              <a:rPr lang="en-US" dirty="0"/>
              <a:t>Building their fluency;</a:t>
            </a:r>
          </a:p>
          <a:p>
            <a:pPr marL="633413" lvl="1" indent="-171450">
              <a:spcBef>
                <a:spcPts val="600"/>
              </a:spcBef>
              <a:spcAft>
                <a:spcPts val="600"/>
              </a:spcAft>
              <a:buFont typeface="Arial" panose="020B0604020202020204" pitchFamily="34" charset="0"/>
              <a:buChar char="•"/>
            </a:pPr>
            <a:r>
              <a:rPr lang="en-US" dirty="0"/>
              <a:t>Answering questions about the speech through a close read.</a:t>
            </a:r>
          </a:p>
          <a:p>
            <a:pPr marL="171450" lvl="0" indent="-171450">
              <a:spcBef>
                <a:spcPts val="600"/>
              </a:spcBef>
              <a:spcAft>
                <a:spcPts val="600"/>
              </a:spcAft>
              <a:buFont typeface="Arial" panose="020B0604020202020204" pitchFamily="34" charset="0"/>
              <a:buChar char="•"/>
            </a:pPr>
            <a:r>
              <a:rPr lang="en-US" dirty="0"/>
              <a:t>Students are asked to secure their knowledge and show their understanding.</a:t>
            </a:r>
            <a:endParaRPr lang="en-US" altLang="en-US" b="0" dirty="0">
              <a:latin typeface="Times New Roman" panose="02020603050405020304" pitchFamily="18" charset="0"/>
            </a:endParaRP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If you need a refresher, consult your Participant Materials from Week One.</a:t>
            </a:r>
          </a:p>
          <a:p>
            <a:pPr>
              <a:spcBef>
                <a:spcPct val="0"/>
              </a:spcBef>
              <a:defRPr/>
            </a:pPr>
            <a:endParaRPr lang="en-US" altLang="en-US" b="1" dirty="0">
              <a:latin typeface="Times New Roman" panose="02020603050405020304" pitchFamily="18" charset="0"/>
            </a:endParaRPr>
          </a:p>
          <a:p>
            <a:pPr>
              <a:spcBef>
                <a:spcPct val="0"/>
              </a:spcBef>
              <a:defRPr/>
            </a:pPr>
            <a:r>
              <a:rPr lang="en-US" altLang="en-US" b="1" dirty="0">
                <a:latin typeface="Times New Roman" panose="02020603050405020304" pitchFamily="18" charset="0"/>
              </a:rPr>
              <a:t>Facilitator notes:</a:t>
            </a:r>
          </a:p>
          <a:p>
            <a:pPr marL="171450" indent="-171450">
              <a:spcBef>
                <a:spcPct val="0"/>
              </a:spcBef>
              <a:buFont typeface="Arial" panose="020B0604020202020204" pitchFamily="34" charset="0"/>
              <a:buChar char="•"/>
              <a:defRPr/>
            </a:pPr>
            <a:r>
              <a:rPr lang="en-US" altLang="en-US" b="0" dirty="0">
                <a:latin typeface="Times New Roman" panose="02020603050405020304" pitchFamily="18" charset="0"/>
              </a:rPr>
              <a:t>Read through the slide.</a:t>
            </a:r>
          </a:p>
          <a:p>
            <a:endParaRPr lang="en-US" dirty="0"/>
          </a:p>
        </p:txBody>
      </p:sp>
    </p:spTree>
    <p:extLst>
      <p:ext uri="{BB962C8B-B14F-4D97-AF65-F5344CB8AC3E}">
        <p14:creationId xmlns:p14="http://schemas.microsoft.com/office/powerpoint/2010/main" val="3251430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BCF0F54A-B943-2C40-821B-FE6CAC870F98}"/>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DCA90C81-D36C-B14C-A24C-2868D3AAD0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862E2B9-2F3F-2E4E-B797-3B338DB767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8875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52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279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6E78FFD-6BF8-4B0F-9023-EE33BFC221B2}"/>
              </a:ext>
            </a:extLst>
          </p:cNvPr>
          <p:cNvCxnSpPr>
            <a:cxnSpLocks noChangeShapeType="1"/>
          </p:cNvCxnSpPr>
          <p:nvPr userDrawn="1"/>
        </p:nvCxnSpPr>
        <p:spPr bwMode="auto">
          <a:xfrm>
            <a:off x="0" y="1268413"/>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1073371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16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467ADAC5-9976-F94B-A1E2-5E77C2E94347}"/>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93583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98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49545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85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2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873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636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24AA4E15-91D3-8E4A-9083-0920B2E6FA93}"/>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835C3ADF-1A79-994F-918D-E8467CEA00A8}"/>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CF5F1324-65A9-014B-AB88-4AD4AF0E1294}"/>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AACDDB63-BE7D-4F4E-BD74-D1F0E93BFF8C}"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6027" r:id="rId1"/>
    <p:sldLayoutId id="2147486021" r:id="rId2"/>
    <p:sldLayoutId id="2147486028" r:id="rId3"/>
    <p:sldLayoutId id="2147486022" r:id="rId4"/>
    <p:sldLayoutId id="2147486023" r:id="rId5"/>
    <p:sldLayoutId id="2147486024" r:id="rId6"/>
    <p:sldLayoutId id="2147486029" r:id="rId7"/>
    <p:sldLayoutId id="2147486030" r:id="rId8"/>
    <p:sldLayoutId id="2147486031" r:id="rId9"/>
    <p:sldLayoutId id="2147486025" r:id="rId10"/>
    <p:sldLayoutId id="2147486026" r:id="rId11"/>
    <p:sldLayoutId id="2147486032" r:id="rId12"/>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4386-8DC6-1F44-84C9-6B1FC432E8A9}"/>
              </a:ext>
            </a:extLst>
          </p:cNvPr>
          <p:cNvSpPr>
            <a:spLocks noGrp="1"/>
          </p:cNvSpPr>
          <p:nvPr>
            <p:ph type="title"/>
          </p:nvPr>
        </p:nvSpPr>
        <p:spPr/>
        <p:txBody>
          <a:bodyPr/>
          <a:lstStyle/>
          <a:p>
            <a:pPr algn="ctr"/>
            <a:r>
              <a:rPr lang="en-US" sz="4400" dirty="0"/>
              <a:t>WELCOME BACK !</a:t>
            </a:r>
          </a:p>
        </p:txBody>
      </p:sp>
      <p:sp>
        <p:nvSpPr>
          <p:cNvPr id="3" name="Content Placeholder 2">
            <a:extLst>
              <a:ext uri="{FF2B5EF4-FFF2-40B4-BE49-F238E27FC236}">
                <a16:creationId xmlns:a16="http://schemas.microsoft.com/office/drawing/2014/main" id="{FE8ED3B4-FF69-CA41-8E64-B8A7B2297646}"/>
              </a:ext>
            </a:extLst>
          </p:cNvPr>
          <p:cNvSpPr>
            <a:spLocks noGrp="1"/>
          </p:cNvSpPr>
          <p:nvPr>
            <p:ph idx="1"/>
          </p:nvPr>
        </p:nvSpPr>
        <p:spPr/>
        <p:txBody>
          <a:bodyPr/>
          <a:lstStyle/>
          <a:p>
            <a:pPr marL="0" indent="0" algn="ctr" defTabSz="914400" eaLnBrk="1" hangingPunct="1">
              <a:spcBef>
                <a:spcPct val="0"/>
              </a:spcBef>
              <a:buClrTx/>
              <a:buNone/>
            </a:pPr>
            <a:r>
              <a:rPr lang="en-US" sz="2800" dirty="0"/>
              <a:t>While we wait for everyone to join, put your state initials in front on your Zoom name. </a:t>
            </a:r>
          </a:p>
          <a:p>
            <a:pPr marL="0" indent="0" algn="ctr" defTabSz="914400" eaLnBrk="1" hangingPunct="1">
              <a:spcBef>
                <a:spcPct val="0"/>
              </a:spcBef>
              <a:buClrTx/>
              <a:buNone/>
            </a:pPr>
            <a:endParaRPr lang="en-US" sz="2800" dirty="0"/>
          </a:p>
          <a:p>
            <a:pPr marL="457200" indent="-457200" defTabSz="914400" eaLnBrk="1" hangingPunct="1">
              <a:spcBef>
                <a:spcPct val="0"/>
              </a:spcBef>
              <a:buClrTx/>
              <a:buFont typeface="+mj-lt"/>
              <a:buAutoNum type="arabicPeriod"/>
            </a:pPr>
            <a:r>
              <a:rPr lang="en-US" sz="2400" dirty="0"/>
              <a:t>Hover over your photo or picture.</a:t>
            </a:r>
          </a:p>
          <a:p>
            <a:pPr marL="457200" indent="-457200" defTabSz="914400" eaLnBrk="1" hangingPunct="1">
              <a:spcBef>
                <a:spcPct val="0"/>
              </a:spcBef>
              <a:buClrTx/>
              <a:buFont typeface="+mj-lt"/>
              <a:buAutoNum type="arabicPeriod"/>
            </a:pPr>
            <a:r>
              <a:rPr lang="en-US" sz="2400" dirty="0"/>
              <a:t>Click on the three dots on the upper-right hand corner.</a:t>
            </a:r>
          </a:p>
          <a:p>
            <a:pPr marL="457200" indent="-457200" defTabSz="914400" eaLnBrk="1" hangingPunct="1">
              <a:spcBef>
                <a:spcPct val="0"/>
              </a:spcBef>
              <a:buClrTx/>
              <a:buFont typeface="+mj-lt"/>
              <a:buAutoNum type="arabicPeriod"/>
            </a:pPr>
            <a:r>
              <a:rPr lang="en-US" sz="2400" dirty="0"/>
              <a:t>Go to “rename.” Put your </a:t>
            </a:r>
            <a:r>
              <a:rPr lang="en-US" sz="2400"/>
              <a:t>team name before </a:t>
            </a:r>
            <a:r>
              <a:rPr lang="en-US" sz="2400" dirty="0"/>
              <a:t>your name. </a:t>
            </a:r>
            <a:r>
              <a:rPr lang="en-US" sz="2400" i="1" dirty="0"/>
              <a:t>Ex. CA – Nicole</a:t>
            </a:r>
          </a:p>
          <a:p>
            <a:pPr marL="0" indent="0" defTabSz="914400" eaLnBrk="1" hangingPunct="1">
              <a:spcBef>
                <a:spcPct val="0"/>
              </a:spcBef>
              <a:buClrTx/>
              <a:buNone/>
            </a:pPr>
            <a:endParaRPr lang="en-US" sz="2400" i="1" dirty="0"/>
          </a:p>
          <a:p>
            <a:pPr marL="0" indent="0" algn="ctr" defTabSz="914400" eaLnBrk="1" hangingPunct="1">
              <a:spcBef>
                <a:spcPct val="0"/>
              </a:spcBef>
              <a:buClrTx/>
              <a:buNone/>
            </a:pPr>
            <a:endParaRPr lang="en-US" sz="2400" dirty="0"/>
          </a:p>
          <a:p>
            <a:pPr marL="0" indent="0" algn="ctr" defTabSz="914400" eaLnBrk="1" hangingPunct="1">
              <a:spcBef>
                <a:spcPct val="0"/>
              </a:spcBef>
              <a:buClrTx/>
              <a:buNone/>
            </a:pPr>
            <a:r>
              <a:rPr lang="en-US" sz="2000" dirty="0"/>
              <a:t>Need help? Message Nicole Bravo in the chat box.</a:t>
            </a:r>
          </a:p>
        </p:txBody>
      </p:sp>
    </p:spTree>
    <p:extLst>
      <p:ext uri="{BB962C8B-B14F-4D97-AF65-F5344CB8AC3E}">
        <p14:creationId xmlns:p14="http://schemas.microsoft.com/office/powerpoint/2010/main" val="18068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E897-5E46-5649-9365-6D87057BF183}"/>
              </a:ext>
            </a:extLst>
          </p:cNvPr>
          <p:cNvSpPr>
            <a:spLocks noGrp="1"/>
          </p:cNvSpPr>
          <p:nvPr>
            <p:ph type="title"/>
          </p:nvPr>
        </p:nvSpPr>
        <p:spPr/>
        <p:txBody>
          <a:bodyPr/>
          <a:lstStyle/>
          <a:p>
            <a:r>
              <a:rPr lang="en-US" dirty="0"/>
              <a:t>Two Resources</a:t>
            </a:r>
          </a:p>
        </p:txBody>
      </p:sp>
      <p:sp>
        <p:nvSpPr>
          <p:cNvPr id="3" name="Content Placeholder 2">
            <a:extLst>
              <a:ext uri="{FF2B5EF4-FFF2-40B4-BE49-F238E27FC236}">
                <a16:creationId xmlns:a16="http://schemas.microsoft.com/office/drawing/2014/main" id="{0E8F4317-9F3A-2447-93D8-20B18B3A572D}"/>
              </a:ext>
            </a:extLst>
          </p:cNvPr>
          <p:cNvSpPr>
            <a:spLocks noGrp="1"/>
          </p:cNvSpPr>
          <p:nvPr>
            <p:ph idx="1"/>
          </p:nvPr>
        </p:nvSpPr>
        <p:spPr/>
        <p:txBody>
          <a:bodyPr/>
          <a:lstStyle/>
          <a:p>
            <a:pPr marL="457200" indent="-457200">
              <a:spcAft>
                <a:spcPts val="600"/>
              </a:spcAft>
              <a:buFont typeface="+mj-lt"/>
              <a:buAutoNum type="arabicPeriod"/>
            </a:pPr>
            <a:r>
              <a:rPr lang="en-US" dirty="0"/>
              <a:t>Sample lessons have been “enhanced” through annotations to model the activity you will undertake with your selected lesson.</a:t>
            </a:r>
          </a:p>
          <a:p>
            <a:pPr marL="457200" indent="-457200">
              <a:spcAft>
                <a:spcPts val="600"/>
              </a:spcAft>
              <a:buFont typeface="+mj-lt"/>
              <a:buAutoNum type="arabicPeriod"/>
            </a:pPr>
            <a:r>
              <a:rPr lang="en-US" dirty="0"/>
              <a:t>Participant Materials offer you a set of possible instructional strategies you can add to your lesson(s) to better support ELs.</a:t>
            </a:r>
          </a:p>
          <a:p>
            <a:pPr marL="0" indent="0">
              <a:buNone/>
            </a:pPr>
            <a:endParaRPr lang="en-US" dirty="0"/>
          </a:p>
          <a:p>
            <a:pPr marL="0" indent="0">
              <a:buNone/>
            </a:pPr>
            <a:endParaRPr lang="en-US" dirty="0"/>
          </a:p>
          <a:p>
            <a:pPr marL="0" indent="0" algn="r">
              <a:buNone/>
            </a:pPr>
            <a:r>
              <a:rPr lang="en-US" dirty="0"/>
              <a:t>Let’s take a closer look at both resources. . .</a:t>
            </a:r>
          </a:p>
        </p:txBody>
      </p:sp>
    </p:spTree>
    <p:extLst>
      <p:ext uri="{BB962C8B-B14F-4D97-AF65-F5344CB8AC3E}">
        <p14:creationId xmlns:p14="http://schemas.microsoft.com/office/powerpoint/2010/main" val="295228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FCF6-1C6C-497F-90A1-4C5E65E0DB5A}"/>
              </a:ext>
            </a:extLst>
          </p:cNvPr>
          <p:cNvSpPr>
            <a:spLocks noGrp="1"/>
          </p:cNvSpPr>
          <p:nvPr>
            <p:ph type="title" idx="4294967295"/>
          </p:nvPr>
        </p:nvSpPr>
        <p:spPr>
          <a:xfrm>
            <a:off x="923329" y="211834"/>
            <a:ext cx="7467600" cy="914400"/>
          </a:xfrm>
        </p:spPr>
        <p:txBody>
          <a:bodyPr/>
          <a:lstStyle/>
          <a:p>
            <a:r>
              <a:rPr lang="en-US" dirty="0"/>
              <a:t>Sample Lessons With Enhancements</a:t>
            </a:r>
          </a:p>
        </p:txBody>
      </p:sp>
      <p:pic>
        <p:nvPicPr>
          <p:cNvPr id="5" name="Picture 4">
            <a:extLst>
              <a:ext uri="{FF2B5EF4-FFF2-40B4-BE49-F238E27FC236}">
                <a16:creationId xmlns:a16="http://schemas.microsoft.com/office/drawing/2014/main" id="{3E18744D-2DA4-4D37-94C5-5AB6F630224B}"/>
              </a:ext>
            </a:extLst>
          </p:cNvPr>
          <p:cNvPicPr>
            <a:picLocks noChangeAspect="1"/>
          </p:cNvPicPr>
          <p:nvPr/>
        </p:nvPicPr>
        <p:blipFill rotWithShape="1">
          <a:blip r:embed="rId3"/>
          <a:srcRect r="556"/>
          <a:stretch/>
        </p:blipFill>
        <p:spPr>
          <a:xfrm>
            <a:off x="76200" y="2133600"/>
            <a:ext cx="7196987" cy="4267200"/>
          </a:xfrm>
          <a:prstGeom prst="rect">
            <a:avLst/>
          </a:prstGeom>
        </p:spPr>
      </p:pic>
      <p:pic>
        <p:nvPicPr>
          <p:cNvPr id="7" name="Picture 6">
            <a:extLst>
              <a:ext uri="{FF2B5EF4-FFF2-40B4-BE49-F238E27FC236}">
                <a16:creationId xmlns:a16="http://schemas.microsoft.com/office/drawing/2014/main" id="{B8A8E85B-00BA-4E85-A803-E02F17D2D0B1}"/>
              </a:ext>
            </a:extLst>
          </p:cNvPr>
          <p:cNvPicPr>
            <a:picLocks noChangeAspect="1"/>
          </p:cNvPicPr>
          <p:nvPr/>
        </p:nvPicPr>
        <p:blipFill>
          <a:blip r:embed="rId4"/>
          <a:stretch>
            <a:fillRect/>
          </a:stretch>
        </p:blipFill>
        <p:spPr>
          <a:xfrm>
            <a:off x="2590800" y="1478788"/>
            <a:ext cx="3978541" cy="548008"/>
          </a:xfrm>
          <a:prstGeom prst="rect">
            <a:avLst/>
          </a:prstGeom>
          <a:ln w="19050">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CF171C9-AFB0-49C3-B1FD-37636AD367F4}"/>
              </a:ext>
            </a:extLst>
          </p:cNvPr>
          <p:cNvSpPr/>
          <p:nvPr/>
        </p:nvSpPr>
        <p:spPr bwMode="auto">
          <a:xfrm>
            <a:off x="848436" y="2421407"/>
            <a:ext cx="751764" cy="245593"/>
          </a:xfrm>
          <a:prstGeom prst="rect">
            <a:avLst/>
          </a:prstGeom>
          <a:solidFill>
            <a:srgbClr val="C2262C">
              <a:alpha val="2313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itchFamily="-109" charset="0"/>
            </a:endParaRPr>
          </a:p>
        </p:txBody>
      </p:sp>
      <p:cxnSp>
        <p:nvCxnSpPr>
          <p:cNvPr id="9" name="Straight Arrow Connector 8">
            <a:extLst>
              <a:ext uri="{FF2B5EF4-FFF2-40B4-BE49-F238E27FC236}">
                <a16:creationId xmlns:a16="http://schemas.microsoft.com/office/drawing/2014/main" id="{7331D15A-10C3-4274-BC4A-0D74247D2008}"/>
              </a:ext>
            </a:extLst>
          </p:cNvPr>
          <p:cNvCxnSpPr>
            <a:cxnSpLocks/>
          </p:cNvCxnSpPr>
          <p:nvPr/>
        </p:nvCxnSpPr>
        <p:spPr bwMode="auto">
          <a:xfrm flipH="1">
            <a:off x="1526398" y="1788545"/>
            <a:ext cx="1064402" cy="647119"/>
          </a:xfrm>
          <a:prstGeom prst="straightConnector1">
            <a:avLst/>
          </a:prstGeom>
          <a:noFill/>
          <a:ln w="38100" cap="flat" cmpd="sng" algn="ctr">
            <a:solidFill>
              <a:srgbClr val="C2262C"/>
            </a:solidFill>
            <a:prstDash val="solid"/>
            <a:round/>
            <a:headEnd type="none" w="med" len="med"/>
            <a:tailEnd type="triangle"/>
          </a:ln>
          <a:effectLst/>
        </p:spPr>
      </p:cxnSp>
      <p:sp>
        <p:nvSpPr>
          <p:cNvPr id="13" name="Rectangle 12">
            <a:extLst>
              <a:ext uri="{FF2B5EF4-FFF2-40B4-BE49-F238E27FC236}">
                <a16:creationId xmlns:a16="http://schemas.microsoft.com/office/drawing/2014/main" id="{BB3D4A85-0F72-4D71-A43A-6BA989DB0A4E}"/>
              </a:ext>
            </a:extLst>
          </p:cNvPr>
          <p:cNvSpPr/>
          <p:nvPr/>
        </p:nvSpPr>
        <p:spPr bwMode="auto">
          <a:xfrm>
            <a:off x="811080" y="4148333"/>
            <a:ext cx="4942764" cy="548008"/>
          </a:xfrm>
          <a:prstGeom prst="rect">
            <a:avLst/>
          </a:prstGeom>
          <a:solidFill>
            <a:srgbClr val="C2262C">
              <a:alpha val="2313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itchFamily="-109" charset="0"/>
            </a:endParaRPr>
          </a:p>
        </p:txBody>
      </p:sp>
      <p:cxnSp>
        <p:nvCxnSpPr>
          <p:cNvPr id="14" name="Straight Arrow Connector 13">
            <a:extLst>
              <a:ext uri="{FF2B5EF4-FFF2-40B4-BE49-F238E27FC236}">
                <a16:creationId xmlns:a16="http://schemas.microsoft.com/office/drawing/2014/main" id="{D7949F67-CBD3-4750-BFB0-1F29D645B9DF}"/>
              </a:ext>
            </a:extLst>
          </p:cNvPr>
          <p:cNvCxnSpPr>
            <a:cxnSpLocks/>
          </p:cNvCxnSpPr>
          <p:nvPr/>
        </p:nvCxnSpPr>
        <p:spPr bwMode="auto">
          <a:xfrm flipH="1">
            <a:off x="3674694" y="3657600"/>
            <a:ext cx="889237" cy="490733"/>
          </a:xfrm>
          <a:prstGeom prst="straightConnector1">
            <a:avLst/>
          </a:prstGeom>
          <a:noFill/>
          <a:ln w="38100" cap="flat" cmpd="sng" algn="ctr">
            <a:solidFill>
              <a:srgbClr val="C2262C"/>
            </a:solidFill>
            <a:prstDash val="solid"/>
            <a:round/>
            <a:headEnd type="none" w="med" len="med"/>
            <a:tailEnd type="triangle"/>
          </a:ln>
          <a:effectLst/>
        </p:spPr>
      </p:cxnSp>
      <p:sp>
        <p:nvSpPr>
          <p:cNvPr id="21" name="Rectangle 20">
            <a:extLst>
              <a:ext uri="{FF2B5EF4-FFF2-40B4-BE49-F238E27FC236}">
                <a16:creationId xmlns:a16="http://schemas.microsoft.com/office/drawing/2014/main" id="{742D0286-B0F9-4EF5-8E34-64FBD9B5EA42}"/>
              </a:ext>
            </a:extLst>
          </p:cNvPr>
          <p:cNvSpPr/>
          <p:nvPr/>
        </p:nvSpPr>
        <p:spPr bwMode="auto">
          <a:xfrm>
            <a:off x="811080" y="5486400"/>
            <a:ext cx="4370520" cy="320040"/>
          </a:xfrm>
          <a:prstGeom prst="rect">
            <a:avLst/>
          </a:prstGeom>
          <a:solidFill>
            <a:srgbClr val="C2262C">
              <a:alpha val="23137"/>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itchFamily="-109" charset="0"/>
            </a:endParaRPr>
          </a:p>
        </p:txBody>
      </p:sp>
      <p:cxnSp>
        <p:nvCxnSpPr>
          <p:cNvPr id="22" name="Straight Arrow Connector 21">
            <a:extLst>
              <a:ext uri="{FF2B5EF4-FFF2-40B4-BE49-F238E27FC236}">
                <a16:creationId xmlns:a16="http://schemas.microsoft.com/office/drawing/2014/main" id="{2FA64D45-6845-4921-9BB5-1559F4EAFFEA}"/>
              </a:ext>
            </a:extLst>
          </p:cNvPr>
          <p:cNvCxnSpPr>
            <a:cxnSpLocks/>
          </p:cNvCxnSpPr>
          <p:nvPr/>
        </p:nvCxnSpPr>
        <p:spPr bwMode="auto">
          <a:xfrm flipH="1">
            <a:off x="4406663" y="5022428"/>
            <a:ext cx="889237" cy="490733"/>
          </a:xfrm>
          <a:prstGeom prst="straightConnector1">
            <a:avLst/>
          </a:prstGeom>
          <a:noFill/>
          <a:ln w="38100" cap="flat" cmpd="sng" algn="ctr">
            <a:solidFill>
              <a:srgbClr val="C2262C"/>
            </a:solidFill>
            <a:prstDash val="solid"/>
            <a:round/>
            <a:headEnd type="none" w="med" len="med"/>
            <a:tailEnd type="triangle"/>
          </a:ln>
          <a:effectLst/>
        </p:spPr>
      </p:cxnSp>
      <p:pic>
        <p:nvPicPr>
          <p:cNvPr id="4" name="Picture 3">
            <a:extLst>
              <a:ext uri="{FF2B5EF4-FFF2-40B4-BE49-F238E27FC236}">
                <a16:creationId xmlns:a16="http://schemas.microsoft.com/office/drawing/2014/main" id="{46EFCF81-47F6-47CE-8D31-75644E31D6E5}"/>
              </a:ext>
            </a:extLst>
          </p:cNvPr>
          <p:cNvPicPr>
            <a:picLocks noChangeAspect="1"/>
          </p:cNvPicPr>
          <p:nvPr/>
        </p:nvPicPr>
        <p:blipFill>
          <a:blip r:embed="rId5"/>
          <a:stretch>
            <a:fillRect/>
          </a:stretch>
        </p:blipFill>
        <p:spPr>
          <a:xfrm>
            <a:off x="4572000" y="2862067"/>
            <a:ext cx="3916734" cy="947933"/>
          </a:xfrm>
          <a:prstGeom prst="rect">
            <a:avLst/>
          </a:prstGeom>
          <a:ln w="19050">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0C141A8-2494-4776-8AE9-DE07966EFAA1}"/>
              </a:ext>
            </a:extLst>
          </p:cNvPr>
          <p:cNvPicPr>
            <a:picLocks noChangeAspect="1"/>
          </p:cNvPicPr>
          <p:nvPr/>
        </p:nvPicPr>
        <p:blipFill>
          <a:blip r:embed="rId6"/>
          <a:stretch>
            <a:fillRect/>
          </a:stretch>
        </p:blipFill>
        <p:spPr>
          <a:xfrm>
            <a:off x="5295900" y="4062412"/>
            <a:ext cx="3771900" cy="2085975"/>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3204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E2F6-ED99-FF4D-905F-CA983CCCE6AA}"/>
              </a:ext>
            </a:extLst>
          </p:cNvPr>
          <p:cNvSpPr>
            <a:spLocks noGrp="1"/>
          </p:cNvSpPr>
          <p:nvPr>
            <p:ph type="title"/>
          </p:nvPr>
        </p:nvSpPr>
        <p:spPr>
          <a:xfrm>
            <a:off x="1143000" y="304800"/>
            <a:ext cx="7620000" cy="914400"/>
          </a:xfrm>
        </p:spPr>
        <p:txBody>
          <a:bodyPr/>
          <a:lstStyle/>
          <a:p>
            <a:r>
              <a:rPr lang="en-US" dirty="0"/>
              <a:t>Participant Materials</a:t>
            </a:r>
          </a:p>
        </p:txBody>
      </p:sp>
      <p:sp>
        <p:nvSpPr>
          <p:cNvPr id="3" name="Content Placeholder 2">
            <a:extLst>
              <a:ext uri="{FF2B5EF4-FFF2-40B4-BE49-F238E27FC236}">
                <a16:creationId xmlns:a16="http://schemas.microsoft.com/office/drawing/2014/main" id="{D02A851B-C0BD-9A48-9F47-FFEE79D84A1D}"/>
              </a:ext>
            </a:extLst>
          </p:cNvPr>
          <p:cNvSpPr>
            <a:spLocks noGrp="1"/>
          </p:cNvSpPr>
          <p:nvPr>
            <p:ph idx="1"/>
          </p:nvPr>
        </p:nvSpPr>
        <p:spPr>
          <a:xfrm>
            <a:off x="609600" y="1676400"/>
            <a:ext cx="7924800" cy="4495800"/>
          </a:xfrm>
        </p:spPr>
        <p:txBody>
          <a:bodyPr/>
          <a:lstStyle/>
          <a:p>
            <a:pPr marL="0" indent="0">
              <a:spcBef>
                <a:spcPts val="1200"/>
              </a:spcBef>
              <a:spcAft>
                <a:spcPts val="600"/>
              </a:spcAft>
              <a:buNone/>
            </a:pPr>
            <a:r>
              <a:rPr lang="en-US" dirty="0"/>
              <a:t>Strategies in the Participant Materials include ideas about how your selected lesson can:</a:t>
            </a:r>
          </a:p>
          <a:p>
            <a:pPr marL="769938" indent="-457200">
              <a:spcBef>
                <a:spcPts val="1200"/>
              </a:spcBef>
              <a:spcAft>
                <a:spcPts val="600"/>
              </a:spcAft>
              <a:buFont typeface="+mj-lt"/>
              <a:buAutoNum type="arabicPeriod"/>
            </a:pPr>
            <a:r>
              <a:rPr lang="en-US" dirty="0"/>
              <a:t>Prepare ELs to read the text(s) and access the content of the lesson;</a:t>
            </a:r>
          </a:p>
          <a:p>
            <a:pPr marL="769938" indent="-457200">
              <a:spcBef>
                <a:spcPts val="1200"/>
              </a:spcBef>
              <a:spcAft>
                <a:spcPts val="600"/>
              </a:spcAft>
              <a:buFont typeface="+mj-lt"/>
              <a:buAutoNum type="arabicPeriod"/>
            </a:pPr>
            <a:r>
              <a:rPr lang="en-US" dirty="0"/>
              <a:t>Provide ample opportunities for ELs to develop, deepen, and refine their understanding of the text(s) and develop their language;</a:t>
            </a:r>
          </a:p>
          <a:p>
            <a:pPr marL="769938" indent="-457200">
              <a:spcBef>
                <a:spcPts val="1200"/>
              </a:spcBef>
              <a:spcAft>
                <a:spcPts val="600"/>
              </a:spcAft>
              <a:buFont typeface="+mj-lt"/>
              <a:buAutoNum type="arabicPeriod"/>
            </a:pPr>
            <a:r>
              <a:rPr lang="en-US" dirty="0"/>
              <a:t>Solidify or extend ELs’ understanding of what they are reading and learning.</a:t>
            </a:r>
          </a:p>
        </p:txBody>
      </p:sp>
    </p:spTree>
    <p:extLst>
      <p:ext uri="{BB962C8B-B14F-4D97-AF65-F5344CB8AC3E}">
        <p14:creationId xmlns:p14="http://schemas.microsoft.com/office/powerpoint/2010/main" val="199358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3" y="2133600"/>
            <a:ext cx="7772400" cy="1500188"/>
          </a:xfrm>
        </p:spPr>
        <p:txBody>
          <a:bodyPr/>
          <a:lstStyle/>
          <a:p>
            <a:pPr algn="ctr"/>
            <a:endParaRPr lang="en-US" altLang="en-US" sz="4000" b="1" dirty="0"/>
          </a:p>
        </p:txBody>
      </p:sp>
      <p:sp>
        <p:nvSpPr>
          <p:cNvPr id="2" name="TextBox 1">
            <a:extLst>
              <a:ext uri="{FF2B5EF4-FFF2-40B4-BE49-F238E27FC236}">
                <a16:creationId xmlns:a16="http://schemas.microsoft.com/office/drawing/2014/main" id="{4E247B6F-1AB1-9342-8D67-038CE21E84CE}"/>
              </a:ext>
            </a:extLst>
          </p:cNvPr>
          <p:cNvSpPr txBox="1"/>
          <p:nvPr/>
        </p:nvSpPr>
        <p:spPr>
          <a:xfrm>
            <a:off x="609600" y="3810000"/>
            <a:ext cx="8077200" cy="1200329"/>
          </a:xfrm>
          <a:prstGeom prst="rect">
            <a:avLst/>
          </a:prstGeom>
          <a:noFill/>
        </p:spPr>
        <p:txBody>
          <a:bodyPr wrap="square" rtlCol="0">
            <a:spAutoFit/>
          </a:bodyPr>
          <a:lstStyle/>
          <a:p>
            <a:pPr algn="ctr"/>
            <a:r>
              <a:rPr lang="en-US" altLang="en-US" sz="3600" dirty="0">
                <a:latin typeface="+mj-lt"/>
              </a:rPr>
              <a:t>CRITIQUE AND STRENGTHEN SELECTED LESSON(S): 2.5 HOURS</a:t>
            </a:r>
            <a:endParaRPr lang="en-US" sz="3600" dirty="0"/>
          </a:p>
        </p:txBody>
      </p:sp>
    </p:spTree>
    <p:extLst>
      <p:ext uri="{BB962C8B-B14F-4D97-AF65-F5344CB8AC3E}">
        <p14:creationId xmlns:p14="http://schemas.microsoft.com/office/powerpoint/2010/main" val="64183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086600" cy="914400"/>
          </a:xfrm>
        </p:spPr>
        <p:txBody>
          <a:bodyPr/>
          <a:lstStyle/>
          <a:p>
            <a:pPr algn="just"/>
            <a:r>
              <a:rPr lang="en-US" dirty="0"/>
              <a:t>Team Time: 120 minutes</a:t>
            </a:r>
          </a:p>
        </p:txBody>
      </p:sp>
      <p:sp>
        <p:nvSpPr>
          <p:cNvPr id="3" name="Content Placeholder 2"/>
          <p:cNvSpPr>
            <a:spLocks noGrp="1"/>
          </p:cNvSpPr>
          <p:nvPr>
            <p:ph idx="1"/>
          </p:nvPr>
        </p:nvSpPr>
        <p:spPr>
          <a:xfrm>
            <a:off x="609600" y="1322832"/>
            <a:ext cx="7924800" cy="5077968"/>
          </a:xfrm>
        </p:spPr>
        <p:txBody>
          <a:bodyPr/>
          <a:lstStyle/>
          <a:p>
            <a:pPr marL="473075" lvl="1" indent="-473075">
              <a:spcBef>
                <a:spcPts val="1200"/>
              </a:spcBef>
              <a:spcAft>
                <a:spcPts val="1200"/>
              </a:spcAft>
              <a:buFont typeface="+mj-lt"/>
              <a:buAutoNum type="arabicPeriod"/>
            </a:pPr>
            <a:r>
              <a:rPr lang="en-US" sz="2200" dirty="0"/>
              <a:t>We’ll break into two groups: Group 1 and Group 2. Each group will be supported by a coach. </a:t>
            </a:r>
          </a:p>
          <a:p>
            <a:pPr marL="473075" lvl="1" indent="-473075">
              <a:spcBef>
                <a:spcPts val="1200"/>
              </a:spcBef>
              <a:spcAft>
                <a:spcPts val="1200"/>
              </a:spcAft>
              <a:buFont typeface="+mj-lt"/>
              <a:buAutoNum type="arabicPeriod"/>
            </a:pPr>
            <a:r>
              <a:rPr lang="en-US" sz="2200" dirty="0"/>
              <a:t>As a group, review (for 10–15 minutes) the Participant Materials and the two sample annotated lessons in the Google doc (i.e., an ESL lesson and an ABE lesson).</a:t>
            </a:r>
            <a:endParaRPr lang="en-US" sz="1600" i="1" dirty="0"/>
          </a:p>
          <a:p>
            <a:pPr marL="473075" lvl="1" indent="-473075">
              <a:spcBef>
                <a:spcPts val="600"/>
              </a:spcBef>
              <a:spcAft>
                <a:spcPts val="600"/>
              </a:spcAft>
              <a:buFont typeface="+mj-lt"/>
              <a:buAutoNum type="arabicPeriod"/>
            </a:pPr>
            <a:r>
              <a:rPr lang="en-US" sz="2200" dirty="0"/>
              <a:t>Independently, read through your group’s lesson to determine its goals and key components:</a:t>
            </a:r>
          </a:p>
          <a:p>
            <a:pPr marL="1155700" lvl="2" indent="-342900">
              <a:spcBef>
                <a:spcPts val="600"/>
              </a:spcBef>
              <a:spcAft>
                <a:spcPts val="600"/>
              </a:spcAft>
              <a:buClr>
                <a:srgbClr val="1F497D"/>
              </a:buClr>
              <a:buFont typeface="Wingdings" pitchFamily="2" charset="2"/>
              <a:buChar char="§"/>
            </a:pPr>
            <a:r>
              <a:rPr lang="en-US" sz="2200" dirty="0"/>
              <a:t>Who was the lesson designed for?</a:t>
            </a:r>
          </a:p>
          <a:p>
            <a:pPr marL="1155700" lvl="2" indent="-342900">
              <a:spcBef>
                <a:spcPts val="600"/>
              </a:spcBef>
              <a:spcAft>
                <a:spcPts val="600"/>
              </a:spcAft>
              <a:buClr>
                <a:srgbClr val="1F497D"/>
              </a:buClr>
              <a:buFont typeface="Wingdings" pitchFamily="2" charset="2"/>
              <a:buChar char="§"/>
            </a:pPr>
            <a:r>
              <a:rPr lang="en-US" sz="2200" dirty="0"/>
              <a:t>Is this lesson part of a larger unit? If so, where does this lesson fit in the sequence of lessons?</a:t>
            </a:r>
          </a:p>
          <a:p>
            <a:pPr marL="1155700" lvl="2" indent="-342900">
              <a:spcBef>
                <a:spcPts val="600"/>
              </a:spcBef>
              <a:spcAft>
                <a:spcPts val="600"/>
              </a:spcAft>
              <a:buClr>
                <a:srgbClr val="1F497D"/>
              </a:buClr>
              <a:buFont typeface="Wingdings" pitchFamily="2" charset="2"/>
              <a:buChar char="§"/>
            </a:pPr>
            <a:r>
              <a:rPr lang="en-US" sz="2200" dirty="0"/>
              <a:t>Are all three parts of the lesson (beginning, middle, and end) evident?</a:t>
            </a:r>
          </a:p>
          <a:p>
            <a:pPr marL="0" lvl="1" indent="0">
              <a:spcBef>
                <a:spcPts val="1200"/>
              </a:spcBef>
              <a:spcAft>
                <a:spcPts val="1200"/>
              </a:spcAft>
              <a:buNone/>
            </a:pPr>
            <a:endParaRPr lang="en-US" sz="2200" dirty="0"/>
          </a:p>
          <a:p>
            <a:pPr marL="812800" lvl="2" indent="-457200">
              <a:spcBef>
                <a:spcPts val="1200"/>
              </a:spcBef>
              <a:spcAft>
                <a:spcPts val="600"/>
              </a:spcAft>
              <a:buNone/>
            </a:pPr>
            <a:endParaRPr lang="en-US" sz="2200" dirty="0">
              <a:latin typeface="+mj-lt"/>
            </a:endParaRP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729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086600" cy="914400"/>
          </a:xfrm>
        </p:spPr>
        <p:txBody>
          <a:bodyPr/>
          <a:lstStyle/>
          <a:p>
            <a:pPr algn="just"/>
            <a:r>
              <a:rPr lang="en-US" dirty="0"/>
              <a:t>Team Time, cont’d.</a:t>
            </a:r>
          </a:p>
        </p:txBody>
      </p:sp>
      <p:sp>
        <p:nvSpPr>
          <p:cNvPr id="3" name="Content Placeholder 2"/>
          <p:cNvSpPr>
            <a:spLocks noGrp="1"/>
          </p:cNvSpPr>
          <p:nvPr>
            <p:ph idx="1"/>
          </p:nvPr>
        </p:nvSpPr>
        <p:spPr>
          <a:xfrm>
            <a:off x="609600" y="1600200"/>
            <a:ext cx="7924800" cy="4953000"/>
          </a:xfrm>
        </p:spPr>
        <p:txBody>
          <a:bodyPr/>
          <a:lstStyle/>
          <a:p>
            <a:pPr marL="130175" lvl="1" indent="0">
              <a:spcBef>
                <a:spcPts val="1800"/>
              </a:spcBef>
              <a:spcAft>
                <a:spcPts val="600"/>
              </a:spcAft>
              <a:buNone/>
            </a:pPr>
            <a:r>
              <a:rPr lang="en-US" sz="2200" dirty="0">
                <a:latin typeface="+mj-lt"/>
              </a:rPr>
              <a:t>As a group: </a:t>
            </a:r>
          </a:p>
          <a:p>
            <a:pPr marL="644525" lvl="1" indent="-514350">
              <a:spcBef>
                <a:spcPts val="1800"/>
              </a:spcBef>
              <a:spcAft>
                <a:spcPts val="600"/>
              </a:spcAft>
              <a:buAutoNum type="arabicPeriod" startAt="4"/>
            </a:pPr>
            <a:r>
              <a:rPr lang="en-US" sz="2200" dirty="0">
                <a:latin typeface="+mj-lt"/>
              </a:rPr>
              <a:t>Discuss any questions that came up during the independent review. </a:t>
            </a:r>
          </a:p>
          <a:p>
            <a:pPr marL="644525" lvl="1" indent="-514350">
              <a:spcBef>
                <a:spcPts val="1800"/>
              </a:spcBef>
              <a:spcAft>
                <a:spcPts val="600"/>
              </a:spcAft>
              <a:buAutoNum type="arabicPeriod" startAt="4"/>
            </a:pPr>
            <a:r>
              <a:rPr lang="en-US" sz="2200" dirty="0">
                <a:latin typeface="+mj-lt"/>
              </a:rPr>
              <a:t>Highlight aspects of the lessons that do a </a:t>
            </a:r>
            <a:r>
              <a:rPr lang="en-US" sz="2200" i="1" dirty="0">
                <a:latin typeface="+mj-lt"/>
              </a:rPr>
              <a:t>good job </a:t>
            </a:r>
            <a:r>
              <a:rPr lang="en-US" sz="2200" dirty="0">
                <a:latin typeface="+mj-lt"/>
              </a:rPr>
              <a:t>providing ELs access to content and language development.</a:t>
            </a:r>
          </a:p>
          <a:p>
            <a:pPr marL="644525" lvl="1" indent="-514350">
              <a:spcBef>
                <a:spcPts val="1800"/>
              </a:spcBef>
              <a:spcAft>
                <a:spcPts val="600"/>
              </a:spcAft>
              <a:buNone/>
            </a:pPr>
            <a:r>
              <a:rPr lang="en-US" sz="2200" dirty="0">
                <a:solidFill>
                  <a:srgbClr val="1F497D"/>
                </a:solidFill>
                <a:latin typeface="+mj-lt"/>
              </a:rPr>
              <a:t>6.   </a:t>
            </a:r>
            <a:r>
              <a:rPr lang="en-US" sz="2200" dirty="0">
                <a:latin typeface="+mj-lt"/>
              </a:rPr>
              <a:t>Then, suggest enhancements or adaptations to fill gaps and better support ELs’ learning.</a:t>
            </a:r>
          </a:p>
          <a:p>
            <a:pPr marL="0" indent="0">
              <a:buNone/>
            </a:pPr>
            <a:endParaRPr lang="en-US" sz="1600" i="1" dirty="0"/>
          </a:p>
          <a:p>
            <a:pPr marL="812800" lvl="2" indent="-457200">
              <a:spcBef>
                <a:spcPts val="1200"/>
              </a:spcBef>
              <a:spcAft>
                <a:spcPts val="600"/>
              </a:spcAft>
              <a:buNone/>
            </a:pPr>
            <a:endParaRPr lang="en-US" sz="2200" dirty="0">
              <a:latin typeface="+mj-lt"/>
            </a:endParaRP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040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3" y="2133600"/>
            <a:ext cx="7772400" cy="1500188"/>
          </a:xfrm>
        </p:spPr>
        <p:txBody>
          <a:bodyPr/>
          <a:lstStyle/>
          <a:p>
            <a:pPr algn="ctr"/>
            <a:endParaRPr lang="en-US" altLang="en-US" sz="4000" b="1" dirty="0"/>
          </a:p>
        </p:txBody>
      </p:sp>
      <p:sp>
        <p:nvSpPr>
          <p:cNvPr id="2" name="TextBox 1">
            <a:extLst>
              <a:ext uri="{FF2B5EF4-FFF2-40B4-BE49-F238E27FC236}">
                <a16:creationId xmlns:a16="http://schemas.microsoft.com/office/drawing/2014/main" id="{4E247B6F-1AB1-9342-8D67-038CE21E84CE}"/>
              </a:ext>
            </a:extLst>
          </p:cNvPr>
          <p:cNvSpPr txBox="1"/>
          <p:nvPr/>
        </p:nvSpPr>
        <p:spPr>
          <a:xfrm>
            <a:off x="838200" y="3962400"/>
            <a:ext cx="7656513" cy="984885"/>
          </a:xfrm>
          <a:prstGeom prst="rect">
            <a:avLst/>
          </a:prstGeom>
          <a:noFill/>
        </p:spPr>
        <p:txBody>
          <a:bodyPr wrap="square" rtlCol="0">
            <a:spAutoFit/>
          </a:bodyPr>
          <a:lstStyle/>
          <a:p>
            <a:pPr algn="ctr"/>
            <a:r>
              <a:rPr lang="en-US" altLang="en-US" sz="3600" dirty="0">
                <a:latin typeface="+mj-lt"/>
              </a:rPr>
              <a:t>BREAK TIME: 60 MINUTES</a:t>
            </a:r>
          </a:p>
          <a:p>
            <a:pPr algn="ctr"/>
            <a:endParaRPr lang="en-US" dirty="0"/>
          </a:p>
        </p:txBody>
      </p:sp>
    </p:spTree>
    <p:extLst>
      <p:ext uri="{BB962C8B-B14F-4D97-AF65-F5344CB8AC3E}">
        <p14:creationId xmlns:p14="http://schemas.microsoft.com/office/powerpoint/2010/main" val="150261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086600" cy="914400"/>
          </a:xfrm>
        </p:spPr>
        <p:txBody>
          <a:bodyPr/>
          <a:lstStyle/>
          <a:p>
            <a:pPr algn="just"/>
            <a:r>
              <a:rPr lang="en-US" dirty="0"/>
              <a:t>Team Time, cont’d: 30 minutes</a:t>
            </a:r>
          </a:p>
        </p:txBody>
      </p:sp>
      <p:sp>
        <p:nvSpPr>
          <p:cNvPr id="3" name="Content Placeholder 2"/>
          <p:cNvSpPr>
            <a:spLocks noGrp="1"/>
          </p:cNvSpPr>
          <p:nvPr>
            <p:ph idx="1"/>
          </p:nvPr>
        </p:nvSpPr>
        <p:spPr>
          <a:xfrm>
            <a:off x="609600" y="1752600"/>
            <a:ext cx="7924800" cy="4800600"/>
          </a:xfrm>
        </p:spPr>
        <p:txBody>
          <a:bodyPr/>
          <a:lstStyle/>
          <a:p>
            <a:pPr marL="0" lvl="1" indent="0">
              <a:spcBef>
                <a:spcPts val="600"/>
              </a:spcBef>
              <a:spcAft>
                <a:spcPts val="600"/>
              </a:spcAft>
              <a:buNone/>
            </a:pPr>
            <a:r>
              <a:rPr lang="en-US" sz="2200" dirty="0"/>
              <a:t>To complete your review and annotation of the lesson:</a:t>
            </a:r>
          </a:p>
          <a:p>
            <a:pPr marL="471488" lvl="2" indent="-341313">
              <a:spcBef>
                <a:spcPts val="600"/>
              </a:spcBef>
              <a:spcAft>
                <a:spcPts val="600"/>
              </a:spcAft>
              <a:buClr>
                <a:srgbClr val="1F497D"/>
              </a:buClr>
              <a:buNone/>
            </a:pPr>
            <a:r>
              <a:rPr lang="en-US" sz="2200" dirty="0">
                <a:solidFill>
                  <a:srgbClr val="1F497D"/>
                </a:solidFill>
              </a:rPr>
              <a:t>7. </a:t>
            </a:r>
            <a:r>
              <a:rPr lang="en-US" sz="2200" dirty="0"/>
              <a:t>Conduct a final review:</a:t>
            </a:r>
          </a:p>
          <a:p>
            <a:pPr marL="928687" lvl="2" indent="-342900">
              <a:spcBef>
                <a:spcPts val="600"/>
              </a:spcBef>
              <a:spcAft>
                <a:spcPts val="600"/>
              </a:spcAft>
              <a:buClr>
                <a:srgbClr val="1F497D"/>
              </a:buClr>
              <a:buFont typeface="Wingdings" pitchFamily="2" charset="2"/>
              <a:buChar char="§"/>
            </a:pPr>
            <a:r>
              <a:rPr lang="en-US" sz="2200" dirty="0"/>
              <a:t>Check your work against the ideas in the Participant Materials and make any final recommendations.</a:t>
            </a:r>
          </a:p>
          <a:p>
            <a:pPr marL="928687" lvl="2" indent="-342900">
              <a:spcBef>
                <a:spcPts val="600"/>
              </a:spcBef>
              <a:spcAft>
                <a:spcPts val="600"/>
              </a:spcAft>
              <a:buClr>
                <a:srgbClr val="1F497D"/>
              </a:buClr>
              <a:buFont typeface="Wingdings" pitchFamily="2" charset="2"/>
              <a:buChar char="§"/>
            </a:pPr>
            <a:r>
              <a:rPr lang="en-US" sz="2200" dirty="0"/>
              <a:t>Highlight your top 2–3 enhancements for each part of the lesson.</a:t>
            </a:r>
          </a:p>
          <a:p>
            <a:pPr marL="928687" lvl="2" indent="-342900">
              <a:spcBef>
                <a:spcPts val="600"/>
              </a:spcBef>
              <a:spcAft>
                <a:spcPts val="600"/>
              </a:spcAft>
              <a:buClr>
                <a:srgbClr val="1F497D"/>
              </a:buClr>
              <a:buFont typeface="Wingdings" pitchFamily="2" charset="2"/>
              <a:buChar char="§"/>
            </a:pPr>
            <a:r>
              <a:rPr lang="en-US" sz="2200" dirty="0"/>
              <a:t>Add a summary that provides a synopsis of your proposed strengths and enhancements.</a:t>
            </a:r>
          </a:p>
          <a:p>
            <a:pPr marL="0" indent="0">
              <a:buNone/>
            </a:pPr>
            <a:endParaRPr lang="en-US" sz="1600" i="1" dirty="0"/>
          </a:p>
          <a:p>
            <a:pPr marL="812800" lvl="2" indent="-457200">
              <a:spcBef>
                <a:spcPts val="1200"/>
              </a:spcBef>
              <a:spcAft>
                <a:spcPts val="600"/>
              </a:spcAft>
              <a:buNone/>
            </a:pPr>
            <a:endParaRPr lang="en-US" sz="2200" dirty="0">
              <a:latin typeface="+mj-lt"/>
            </a:endParaRP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6726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64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3" y="2133600"/>
            <a:ext cx="7772400" cy="1500188"/>
          </a:xfrm>
        </p:spPr>
        <p:txBody>
          <a:bodyPr/>
          <a:lstStyle/>
          <a:p>
            <a:pPr algn="ctr"/>
            <a:endParaRPr lang="en-US" altLang="en-US" sz="4000" b="1" dirty="0"/>
          </a:p>
        </p:txBody>
      </p:sp>
      <p:sp>
        <p:nvSpPr>
          <p:cNvPr id="2" name="TextBox 1">
            <a:extLst>
              <a:ext uri="{FF2B5EF4-FFF2-40B4-BE49-F238E27FC236}">
                <a16:creationId xmlns:a16="http://schemas.microsoft.com/office/drawing/2014/main" id="{4E247B6F-1AB1-9342-8D67-038CE21E84CE}"/>
              </a:ext>
            </a:extLst>
          </p:cNvPr>
          <p:cNvSpPr txBox="1"/>
          <p:nvPr/>
        </p:nvSpPr>
        <p:spPr>
          <a:xfrm>
            <a:off x="457200" y="3810000"/>
            <a:ext cx="8382000" cy="1754326"/>
          </a:xfrm>
          <a:prstGeom prst="rect">
            <a:avLst/>
          </a:prstGeom>
          <a:noFill/>
        </p:spPr>
        <p:txBody>
          <a:bodyPr wrap="square" rtlCol="0">
            <a:spAutoFit/>
          </a:bodyPr>
          <a:lstStyle/>
          <a:p>
            <a:pPr algn="ctr"/>
            <a:r>
              <a:rPr lang="en-US" altLang="en-US" sz="3600" dirty="0">
                <a:latin typeface="+mj-lt"/>
              </a:rPr>
              <a:t>REVIEWING ONE ANOTHER’S ENHANCED LESSONS: </a:t>
            </a:r>
          </a:p>
          <a:p>
            <a:pPr algn="ctr"/>
            <a:r>
              <a:rPr lang="en-US" altLang="en-US" sz="3600" dirty="0">
                <a:latin typeface="+mj-lt"/>
              </a:rPr>
              <a:t>30 MINUTES</a:t>
            </a:r>
            <a:endParaRPr lang="en-US" sz="3600" dirty="0"/>
          </a:p>
        </p:txBody>
      </p:sp>
    </p:spTree>
    <p:extLst>
      <p:ext uri="{BB962C8B-B14F-4D97-AF65-F5344CB8AC3E}">
        <p14:creationId xmlns:p14="http://schemas.microsoft.com/office/powerpoint/2010/main" val="139870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Time: 30 minutes</a:t>
            </a:r>
          </a:p>
        </p:txBody>
      </p:sp>
      <p:sp>
        <p:nvSpPr>
          <p:cNvPr id="3" name="Content Placeholder 2"/>
          <p:cNvSpPr>
            <a:spLocks noGrp="1"/>
          </p:cNvSpPr>
          <p:nvPr>
            <p:ph idx="1"/>
          </p:nvPr>
        </p:nvSpPr>
        <p:spPr>
          <a:xfrm>
            <a:off x="691896" y="1600200"/>
            <a:ext cx="7848600" cy="4648200"/>
          </a:xfrm>
        </p:spPr>
        <p:txBody>
          <a:bodyPr/>
          <a:lstStyle/>
          <a:p>
            <a:pPr marL="476250" lvl="0" indent="-457200">
              <a:spcBef>
                <a:spcPts val="1200"/>
              </a:spcBef>
              <a:spcAft>
                <a:spcPts val="600"/>
              </a:spcAft>
              <a:buFont typeface="+mj-lt"/>
              <a:buAutoNum type="arabicPeriod"/>
            </a:pPr>
            <a:r>
              <a:rPr lang="en-US" dirty="0"/>
              <a:t>Review one another’s work for 30 minutes:</a:t>
            </a:r>
          </a:p>
          <a:p>
            <a:pPr marL="917575" indent="-449263">
              <a:spcBef>
                <a:spcPts val="1200"/>
              </a:spcBef>
              <a:spcAft>
                <a:spcPts val="600"/>
              </a:spcAft>
            </a:pPr>
            <a:r>
              <a:rPr lang="en-US" dirty="0"/>
              <a:t>How does it compare to the annotations and enhancements you made?</a:t>
            </a:r>
          </a:p>
          <a:p>
            <a:pPr marL="917575" indent="-449263">
              <a:spcBef>
                <a:spcPts val="1200"/>
              </a:spcBef>
              <a:spcAft>
                <a:spcPts val="600"/>
              </a:spcAft>
            </a:pPr>
            <a:r>
              <a:rPr lang="en-US" dirty="0"/>
              <a:t>What else did you notice and wonder about?</a:t>
            </a:r>
          </a:p>
          <a:p>
            <a:pPr marL="409575" indent="-390525">
              <a:spcBef>
                <a:spcPts val="1200"/>
              </a:spcBef>
              <a:spcAft>
                <a:spcPts val="600"/>
              </a:spcAft>
              <a:buNone/>
            </a:pPr>
            <a:r>
              <a:rPr lang="en-US" dirty="0">
                <a:solidFill>
                  <a:srgbClr val="1F497D"/>
                </a:solidFill>
              </a:rPr>
              <a:t>2. 	</a:t>
            </a:r>
            <a:r>
              <a:rPr lang="en-US" dirty="0"/>
              <a:t>Then you will come together to reflect on one another’s enhanced lessons. The discussion will be led by your coach(es).</a:t>
            </a:r>
          </a:p>
        </p:txBody>
      </p:sp>
      <p:pic>
        <p:nvPicPr>
          <p:cNvPr id="4" name="Graphic 5" descr="Customer review">
            <a:extLst>
              <a:ext uri="{FF2B5EF4-FFF2-40B4-BE49-F238E27FC236}">
                <a16:creationId xmlns:a16="http://schemas.microsoft.com/office/drawing/2014/main" id="{572D0A61-844D-EA41-9366-D66BDE2A6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96" y="20116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28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5">
            <a:extLst>
              <a:ext uri="{FF2B5EF4-FFF2-40B4-BE49-F238E27FC236}">
                <a16:creationId xmlns:a16="http://schemas.microsoft.com/office/drawing/2014/main" id="{F8FBCC8A-F98E-DF4B-98FC-06AF01009FA1}"/>
              </a:ext>
            </a:extLst>
          </p:cNvPr>
          <p:cNvSpPr txBox="1">
            <a:spLocks noChangeArrowheads="1"/>
          </p:cNvSpPr>
          <p:nvPr/>
        </p:nvSpPr>
        <p:spPr bwMode="auto">
          <a:xfrm>
            <a:off x="304800" y="2895601"/>
            <a:ext cx="8572500" cy="360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endParaRPr lang="en-US" altLang="en-US" sz="3400" b="0" dirty="0">
              <a:solidFill>
                <a:srgbClr val="FFFFFF"/>
              </a:solidFill>
              <a:latin typeface="Arial" panose="020B0604020202020204" pitchFamily="34" charset="0"/>
            </a:endParaRPr>
          </a:p>
          <a:p>
            <a:pPr algn="ctr" eaLnBrk="1" hangingPunct="1">
              <a:spcBef>
                <a:spcPct val="50000"/>
              </a:spcBef>
            </a:pPr>
            <a:r>
              <a:rPr lang="en-US" altLang="en-US" sz="3400" b="0" dirty="0">
                <a:solidFill>
                  <a:srgbClr val="FFFFFF"/>
                </a:solidFill>
                <a:latin typeface="Arial" panose="020B0604020202020204" pitchFamily="34" charset="0"/>
              </a:rPr>
              <a:t>Applying Week One Teachings to Our Work</a:t>
            </a:r>
          </a:p>
          <a:p>
            <a:pPr algn="ctr" eaLnBrk="1" hangingPunct="1">
              <a:spcBef>
                <a:spcPct val="50000"/>
              </a:spcBef>
            </a:pPr>
            <a:endParaRPr lang="en-US" altLang="en-US" sz="1700" b="0" i="1" dirty="0">
              <a:solidFill>
                <a:srgbClr val="FFFFFF"/>
              </a:solidFill>
              <a:latin typeface="Arial" panose="020B0604020202020204" pitchFamily="34" charset="0"/>
            </a:endParaRPr>
          </a:p>
          <a:p>
            <a:pPr algn="ctr" eaLnBrk="1" hangingPunct="1">
              <a:spcBef>
                <a:spcPct val="50000"/>
              </a:spcBef>
            </a:pPr>
            <a:endParaRPr lang="en-US" altLang="en-US" sz="1700" b="0" i="1" dirty="0">
              <a:solidFill>
                <a:srgbClr val="FFFFFF"/>
              </a:solidFill>
              <a:latin typeface="Arial" panose="020B0604020202020204" pitchFamily="34" charset="0"/>
            </a:endParaRPr>
          </a:p>
          <a:p>
            <a:pPr algn="ctr" eaLnBrk="1" hangingPunct="1">
              <a:spcBef>
                <a:spcPct val="50000"/>
              </a:spcBef>
            </a:pPr>
            <a:endParaRPr lang="en-US" altLang="en-US" sz="1700" b="0" i="1" dirty="0">
              <a:solidFill>
                <a:srgbClr val="FFFFFF"/>
              </a:solidFill>
              <a:latin typeface="Arial" panose="020B0604020202020204" pitchFamily="34" charset="0"/>
            </a:endParaRPr>
          </a:p>
          <a:p>
            <a:pPr algn="ctr" eaLnBrk="1" hangingPunct="1">
              <a:spcBef>
                <a:spcPct val="50000"/>
              </a:spcBef>
            </a:pPr>
            <a:r>
              <a:rPr lang="en-US" altLang="en-US" sz="1400" b="0" i="1" dirty="0">
                <a:solidFill>
                  <a:srgbClr val="FFFFFF"/>
                </a:solidFill>
                <a:latin typeface="Arial" panose="020B0604020202020204" pitchFamily="34" charset="0"/>
              </a:rPr>
              <a:t>Produced Under U.S. Department of Education</a:t>
            </a:r>
            <a:br>
              <a:rPr lang="en-US" altLang="en-US" sz="1400" b="0" i="1" dirty="0">
                <a:solidFill>
                  <a:srgbClr val="FFFFFF"/>
                </a:solidFill>
                <a:latin typeface="Arial" panose="020B0604020202020204" pitchFamily="34" charset="0"/>
              </a:rPr>
            </a:br>
            <a:r>
              <a:rPr lang="en-US" altLang="en-US" sz="1400" b="0" i="1" dirty="0">
                <a:solidFill>
                  <a:srgbClr val="FFFFFF"/>
                </a:solidFill>
                <a:latin typeface="Arial" panose="020B0604020202020204" pitchFamily="34" charset="0"/>
              </a:rPr>
              <a:t>Contract No. ED-991990018C0040, Implementing State-Adopted Challenging Content Standards, with StandardsWork, Inc. 2021</a:t>
            </a:r>
            <a:endParaRPr lang="en-US" altLang="en-US" sz="1200" b="0" i="1" dirty="0">
              <a:solidFill>
                <a:srgbClr val="FFFFFF"/>
              </a:solidFill>
              <a:latin typeface="Arial" panose="020B0604020202020204" pitchFamily="34" charset="0"/>
            </a:endParaRPr>
          </a:p>
          <a:p>
            <a:pPr algn="r" eaLnBrk="1" hangingPunct="1">
              <a:spcBef>
                <a:spcPct val="50000"/>
              </a:spcBef>
            </a:pPr>
            <a:endParaRPr lang="en-US" altLang="en-US" sz="1200" b="0" dirty="0">
              <a:solidFill>
                <a:srgbClr val="FFFFFF"/>
              </a:solidFill>
              <a:latin typeface="Arial" panose="020B0604020202020204" pitchFamily="34" charset="0"/>
            </a:endParaRPr>
          </a:p>
        </p:txBody>
      </p:sp>
    </p:spTree>
    <p:extLst>
      <p:ext uri="{BB962C8B-B14F-4D97-AF65-F5344CB8AC3E}">
        <p14:creationId xmlns:p14="http://schemas.microsoft.com/office/powerpoint/2010/main" val="2622343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9CD1-9A8C-364C-A6AB-8219FDEAF8E8}"/>
              </a:ext>
            </a:extLst>
          </p:cNvPr>
          <p:cNvSpPr>
            <a:spLocks noGrp="1"/>
          </p:cNvSpPr>
          <p:nvPr>
            <p:ph type="title"/>
          </p:nvPr>
        </p:nvSpPr>
        <p:spPr>
          <a:xfrm>
            <a:off x="1295400" y="304800"/>
            <a:ext cx="7391400" cy="1447800"/>
          </a:xfrm>
        </p:spPr>
        <p:txBody>
          <a:bodyPr/>
          <a:lstStyle/>
          <a:p>
            <a:r>
              <a:rPr lang="en-US" sz="3600" dirty="0"/>
              <a:t>Reflections on Each Other’s Lesson Enhancements</a:t>
            </a:r>
            <a:br>
              <a:rPr lang="en-US" sz="3600" dirty="0"/>
            </a:br>
            <a:endParaRPr lang="en-US" dirty="0"/>
          </a:p>
        </p:txBody>
      </p:sp>
      <p:sp>
        <p:nvSpPr>
          <p:cNvPr id="3" name="Content Placeholder 2">
            <a:extLst>
              <a:ext uri="{FF2B5EF4-FFF2-40B4-BE49-F238E27FC236}">
                <a16:creationId xmlns:a16="http://schemas.microsoft.com/office/drawing/2014/main" id="{85228EF0-D688-E849-ADBF-550DCAF59098}"/>
              </a:ext>
            </a:extLst>
          </p:cNvPr>
          <p:cNvSpPr>
            <a:spLocks noGrp="1"/>
          </p:cNvSpPr>
          <p:nvPr>
            <p:ph idx="1"/>
          </p:nvPr>
        </p:nvSpPr>
        <p:spPr>
          <a:xfrm>
            <a:off x="609600" y="1600200"/>
            <a:ext cx="8077200" cy="4648200"/>
          </a:xfrm>
        </p:spPr>
        <p:txBody>
          <a:bodyPr/>
          <a:lstStyle/>
          <a:p>
            <a:pPr>
              <a:spcBef>
                <a:spcPts val="600"/>
              </a:spcBef>
              <a:spcAft>
                <a:spcPts val="600"/>
              </a:spcAft>
              <a:defRPr/>
            </a:pPr>
            <a:r>
              <a:rPr lang="en-US" altLang="en-US" dirty="0"/>
              <a:t>For 15 minutes:</a:t>
            </a:r>
          </a:p>
          <a:p>
            <a:pPr lvl="1">
              <a:spcBef>
                <a:spcPts val="600"/>
              </a:spcBef>
              <a:spcAft>
                <a:spcPts val="600"/>
              </a:spcAft>
              <a:defRPr/>
            </a:pPr>
            <a:r>
              <a:rPr lang="en-US" altLang="en-US" sz="2200" dirty="0"/>
              <a:t>Group 1 will share its reflections and questions about Group 2’s sample lesson.  </a:t>
            </a:r>
          </a:p>
          <a:p>
            <a:pPr lvl="1">
              <a:spcBef>
                <a:spcPts val="600"/>
              </a:spcBef>
              <a:spcAft>
                <a:spcPts val="600"/>
              </a:spcAft>
              <a:defRPr/>
            </a:pPr>
            <a:r>
              <a:rPr lang="en-US" altLang="en-US" sz="2200" dirty="0"/>
              <a:t>Group 2 will respond and clarify its annotations. </a:t>
            </a:r>
          </a:p>
          <a:p>
            <a:pPr>
              <a:spcBef>
                <a:spcPts val="600"/>
              </a:spcBef>
              <a:spcAft>
                <a:spcPts val="600"/>
              </a:spcAft>
              <a:defRPr/>
            </a:pPr>
            <a:endParaRPr lang="en-US" altLang="en-US" dirty="0"/>
          </a:p>
          <a:p>
            <a:pPr>
              <a:spcBef>
                <a:spcPts val="600"/>
              </a:spcBef>
              <a:spcAft>
                <a:spcPts val="600"/>
              </a:spcAft>
              <a:defRPr/>
            </a:pPr>
            <a:r>
              <a:rPr lang="en-US" altLang="en-US" dirty="0"/>
              <a:t>For another 15 minutes, switch roles:</a:t>
            </a:r>
          </a:p>
          <a:p>
            <a:pPr lvl="1">
              <a:spcBef>
                <a:spcPts val="600"/>
              </a:spcBef>
              <a:spcAft>
                <a:spcPts val="600"/>
              </a:spcAft>
              <a:defRPr/>
            </a:pPr>
            <a:r>
              <a:rPr lang="en-US" altLang="en-US" sz="2200" dirty="0"/>
              <a:t>Now, Group 2 will share its reflections and questions on Group 1’s sample lesson.  </a:t>
            </a:r>
          </a:p>
          <a:p>
            <a:pPr lvl="1">
              <a:spcBef>
                <a:spcPts val="600"/>
              </a:spcBef>
              <a:spcAft>
                <a:spcPts val="600"/>
              </a:spcAft>
              <a:defRPr/>
            </a:pPr>
            <a:r>
              <a:rPr lang="en-US" altLang="en-US" sz="2200" dirty="0"/>
              <a:t>Group 1 will respond and clarify its annotations. </a:t>
            </a:r>
            <a:endParaRPr lang="en-US" sz="2200" dirty="0"/>
          </a:p>
          <a:p>
            <a:pPr marL="17463" indent="0">
              <a:spcBef>
                <a:spcPts val="1200"/>
              </a:spcBef>
              <a:spcAft>
                <a:spcPts val="600"/>
              </a:spcAft>
              <a:buNone/>
            </a:pPr>
            <a:endParaRPr lang="en-US" dirty="0"/>
          </a:p>
          <a:p>
            <a:pPr marL="17463" indent="0" algn="ctr">
              <a:spcBef>
                <a:spcPts val="1200"/>
              </a:spcBef>
              <a:spcAft>
                <a:spcPts val="600"/>
              </a:spcAft>
              <a:buNone/>
            </a:pPr>
            <a:endParaRPr lang="en-US" sz="3200" dirty="0"/>
          </a:p>
          <a:p>
            <a:pPr marL="17463" indent="0" algn="ctr">
              <a:spcBef>
                <a:spcPts val="1200"/>
              </a:spcBef>
              <a:spcAft>
                <a:spcPts val="600"/>
              </a:spcAft>
              <a:buNone/>
            </a:pPr>
            <a:endParaRPr lang="en-US" sz="3200" dirty="0"/>
          </a:p>
          <a:p>
            <a:pPr marL="17463" indent="0" algn="ctr">
              <a:spcBef>
                <a:spcPts val="1200"/>
              </a:spcBef>
              <a:spcAft>
                <a:spcPts val="600"/>
              </a:spcAft>
              <a:buNone/>
            </a:pPr>
            <a:endParaRPr lang="en-US" sz="3200" dirty="0"/>
          </a:p>
          <a:p>
            <a:pPr marL="17463" indent="0" algn="r">
              <a:spcBef>
                <a:spcPts val="1200"/>
              </a:spcBef>
              <a:spcAft>
                <a:spcPts val="600"/>
              </a:spcAft>
              <a:buNone/>
            </a:pPr>
            <a:r>
              <a:rPr lang="en-US" sz="1400" dirty="0"/>
              <a:t>30 minutes </a:t>
            </a:r>
          </a:p>
          <a:p>
            <a:pPr marL="17463" indent="0">
              <a:spcBef>
                <a:spcPts val="1200"/>
              </a:spcBef>
              <a:spcAft>
                <a:spcPts val="600"/>
              </a:spcAft>
              <a:buNone/>
            </a:pPr>
            <a:endParaRPr lang="en-US" sz="2200" dirty="0"/>
          </a:p>
        </p:txBody>
      </p:sp>
      <p:pic>
        <p:nvPicPr>
          <p:cNvPr id="4" name="Picture 2" descr="Solid Black Megaphone Icon 4 (Graphic) by ahlangraphic · Creative Fabrica">
            <a:extLst>
              <a:ext uri="{FF2B5EF4-FFF2-40B4-BE49-F238E27FC236}">
                <a16:creationId xmlns:a16="http://schemas.microsoft.com/office/drawing/2014/main" id="{454B7788-8357-8640-AEE1-796679701A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80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9818-C64F-4BF2-8480-8A90817237A3}"/>
              </a:ext>
            </a:extLst>
          </p:cNvPr>
          <p:cNvSpPr txBox="1">
            <a:spLocks/>
          </p:cNvSpPr>
          <p:nvPr/>
        </p:nvSpPr>
        <p:spPr>
          <a:xfrm>
            <a:off x="423442" y="609600"/>
            <a:ext cx="7196557" cy="533400"/>
          </a:xfrm>
          <a:prstGeom prst="rect">
            <a:avLst/>
          </a:prstGeom>
        </p:spPr>
        <p:txBody>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r>
              <a:rPr lang="en-US" b="0" kern="0" dirty="0"/>
              <a:t>How Can You Use This Training?</a:t>
            </a:r>
          </a:p>
        </p:txBody>
      </p:sp>
      <p:sp>
        <p:nvSpPr>
          <p:cNvPr id="3" name="Content Placeholder 2">
            <a:extLst>
              <a:ext uri="{FF2B5EF4-FFF2-40B4-BE49-F238E27FC236}">
                <a16:creationId xmlns:a16="http://schemas.microsoft.com/office/drawing/2014/main" id="{E203872B-4A9A-478A-BD5F-0263CCAE18AD}"/>
              </a:ext>
            </a:extLst>
          </p:cNvPr>
          <p:cNvSpPr txBox="1">
            <a:spLocks/>
          </p:cNvSpPr>
          <p:nvPr/>
        </p:nvSpPr>
        <p:spPr>
          <a:xfrm>
            <a:off x="609600" y="1524000"/>
            <a:ext cx="7924800"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a:spcBef>
                <a:spcPts val="1200"/>
              </a:spcBef>
              <a:spcAft>
                <a:spcPts val="600"/>
              </a:spcAft>
            </a:pPr>
            <a:r>
              <a:rPr lang="en-US" b="0" kern="0" dirty="0"/>
              <a:t>Individually, think about:</a:t>
            </a:r>
          </a:p>
          <a:p>
            <a:pPr marL="804863" lvl="1" indent="-342900" defTabSz="923925">
              <a:lnSpc>
                <a:spcPct val="90000"/>
              </a:lnSpc>
              <a:spcBef>
                <a:spcPts val="1200"/>
              </a:spcBef>
              <a:spcAft>
                <a:spcPts val="600"/>
              </a:spcAft>
              <a:defRPr/>
            </a:pPr>
            <a:r>
              <a:rPr lang="en-US" sz="2200" b="0" kern="1200" dirty="0">
                <a:cs typeface="MS PGothic" charset="0"/>
              </a:rPr>
              <a:t>How can you use this process to improve other lessons?</a:t>
            </a:r>
          </a:p>
          <a:p>
            <a:pPr marL="804863" lvl="1" indent="-342900" defTabSz="923925">
              <a:lnSpc>
                <a:spcPct val="90000"/>
              </a:lnSpc>
              <a:spcBef>
                <a:spcPts val="1200"/>
              </a:spcBef>
              <a:spcAft>
                <a:spcPts val="600"/>
              </a:spcAft>
              <a:defRPr/>
            </a:pPr>
            <a:r>
              <a:rPr lang="en-US" sz="2200" b="0" kern="1200" dirty="0"/>
              <a:t>Could you form work groups to review/improve lessons? </a:t>
            </a:r>
          </a:p>
          <a:p>
            <a:pPr marL="804863" lvl="1" indent="-342900" defTabSz="923925">
              <a:lnSpc>
                <a:spcPct val="90000"/>
              </a:lnSpc>
              <a:spcBef>
                <a:spcPts val="1200"/>
              </a:spcBef>
              <a:spcAft>
                <a:spcPts val="600"/>
              </a:spcAft>
              <a:defRPr/>
            </a:pPr>
            <a:r>
              <a:rPr lang="en-US" sz="2200" b="0" kern="1200" dirty="0"/>
              <a:t>How could the state best support these lesson- improvement efforts? </a:t>
            </a:r>
          </a:p>
          <a:p>
            <a:pPr marL="804863" lvl="1" indent="-342900" defTabSz="923925">
              <a:lnSpc>
                <a:spcPct val="90000"/>
              </a:lnSpc>
              <a:spcBef>
                <a:spcPts val="1200"/>
              </a:spcBef>
              <a:spcAft>
                <a:spcPts val="600"/>
              </a:spcAft>
              <a:defRPr/>
            </a:pPr>
            <a:r>
              <a:rPr lang="en-US" sz="2200" b="0" kern="1200" dirty="0"/>
              <a:t>Are there ways that this process could help bring ABE and ESL teachers together to better meet the needs of ELs? </a:t>
            </a:r>
            <a:endParaRPr lang="en-US" sz="2200" b="0" kern="0" dirty="0"/>
          </a:p>
          <a:p>
            <a:r>
              <a:rPr lang="en-US" b="0" kern="0" dirty="0"/>
              <a:t>Now, let’s talk through your reflections.</a:t>
            </a:r>
          </a:p>
        </p:txBody>
      </p:sp>
      <p:pic>
        <p:nvPicPr>
          <p:cNvPr id="4" name="Picture 2" descr="Solid Black Megaphone Icon 4 (Graphic) by ahlangraphic · Creative Fabrica">
            <a:extLst>
              <a:ext uri="{FF2B5EF4-FFF2-40B4-BE49-F238E27FC236}">
                <a16:creationId xmlns:a16="http://schemas.microsoft.com/office/drawing/2014/main" id="{D37181A1-47FA-488D-ACB3-9A2D35F0C9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1" t="25130" r="26552" b="25130"/>
          <a:stretch/>
        </p:blipFill>
        <p:spPr bwMode="auto">
          <a:xfrm>
            <a:off x="7848600" y="304800"/>
            <a:ext cx="871957" cy="708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76879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Next Steps</a:t>
            </a:r>
          </a:p>
        </p:txBody>
      </p:sp>
      <p:sp>
        <p:nvSpPr>
          <p:cNvPr id="3" name="Content Placeholder 2"/>
          <p:cNvSpPr>
            <a:spLocks noGrp="1"/>
          </p:cNvSpPr>
          <p:nvPr>
            <p:ph idx="1"/>
          </p:nvPr>
        </p:nvSpPr>
        <p:spPr/>
        <p:txBody>
          <a:bodyPr/>
          <a:lstStyle/>
          <a:p>
            <a:pPr marL="127000" lvl="1" indent="0">
              <a:spcBef>
                <a:spcPts val="1080"/>
              </a:spcBef>
              <a:spcAft>
                <a:spcPts val="1400"/>
              </a:spcAft>
              <a:buNone/>
            </a:pPr>
            <a:r>
              <a:rPr lang="en-US" sz="2200" dirty="0"/>
              <a:t>In the chat box, share your thoughts:</a:t>
            </a:r>
          </a:p>
          <a:p>
            <a:pPr marL="584200" lvl="1" indent="-457200">
              <a:spcBef>
                <a:spcPts val="1080"/>
              </a:spcBef>
              <a:spcAft>
                <a:spcPts val="1400"/>
              </a:spcAft>
              <a:buClr>
                <a:srgbClr val="C00000"/>
              </a:buClr>
              <a:buFont typeface="Wingdings" pitchFamily="2" charset="2"/>
              <a:buChar char="Ø"/>
            </a:pPr>
            <a:r>
              <a:rPr lang="en-US" altLang="en-US" sz="2200" dirty="0"/>
              <a:t>What do you most want to see happen as a result of this training? </a:t>
            </a:r>
            <a:endParaRPr lang="en-US" dirty="0"/>
          </a:p>
        </p:txBody>
      </p:sp>
      <p:pic>
        <p:nvPicPr>
          <p:cNvPr id="4" name="Picture 2">
            <a:extLst>
              <a:ext uri="{FF2B5EF4-FFF2-40B4-BE49-F238E27FC236}">
                <a16:creationId xmlns:a16="http://schemas.microsoft.com/office/drawing/2014/main" id="{E4822623-261E-C144-9903-02E936C06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97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&amp; Evaluations</a:t>
            </a:r>
          </a:p>
        </p:txBody>
      </p:sp>
      <p:sp>
        <p:nvSpPr>
          <p:cNvPr id="3" name="Content Placeholder 2"/>
          <p:cNvSpPr>
            <a:spLocks noGrp="1"/>
          </p:cNvSpPr>
          <p:nvPr>
            <p:ph idx="1"/>
          </p:nvPr>
        </p:nvSpPr>
        <p:spPr/>
        <p:txBody>
          <a:bodyPr/>
          <a:lstStyle/>
          <a:p>
            <a:r>
              <a:rPr lang="en-US" dirty="0"/>
              <a:t>In the chat box, you will find the link for an evaluation. Kindly take a few minutes to fill it out now.</a:t>
            </a:r>
          </a:p>
          <a:p>
            <a:r>
              <a:rPr lang="en-US" dirty="0"/>
              <a:t>We’ll stay on Zoom in case there are any final questions or comments.</a:t>
            </a:r>
          </a:p>
          <a:p>
            <a:r>
              <a:rPr lang="en-US" dirty="0"/>
              <a:t>Reminder: Next week’s session will be on Tuesday @ 11:30 a.m. ET. </a:t>
            </a:r>
            <a:endParaRPr lang="en-US" sz="2200" dirty="0"/>
          </a:p>
        </p:txBody>
      </p:sp>
      <p:pic>
        <p:nvPicPr>
          <p:cNvPr id="4" name="Picture 2">
            <a:extLst>
              <a:ext uri="{FF2B5EF4-FFF2-40B4-BE49-F238E27FC236}">
                <a16:creationId xmlns:a16="http://schemas.microsoft.com/office/drawing/2014/main" id="{7BDA5C3F-1F2E-3344-988C-C24262E18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191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451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3">
            <a:extLst>
              <a:ext uri="{FF2B5EF4-FFF2-40B4-BE49-F238E27FC236}">
                <a16:creationId xmlns:a16="http://schemas.microsoft.com/office/drawing/2014/main" id="{CD134A72-37AB-AE49-9254-CE53952F23B4}"/>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extLst>
      <p:ext uri="{BB962C8B-B14F-4D97-AF65-F5344CB8AC3E}">
        <p14:creationId xmlns:p14="http://schemas.microsoft.com/office/powerpoint/2010/main" val="1862278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657600"/>
          </a:xfrm>
        </p:spPr>
        <p:txBody>
          <a:bodyPr/>
          <a:lstStyle/>
          <a:p>
            <a:pPr marL="0" indent="0" algn="ctr">
              <a:spcBef>
                <a:spcPts val="0"/>
              </a:spcBef>
              <a:spcAft>
                <a:spcPts val="0"/>
              </a:spcAft>
              <a:buFont typeface="Wingdings" pitchFamily="2" charset="2"/>
              <a:buNone/>
              <a:defRPr/>
            </a:pPr>
            <a:endParaRPr lang="en-US" sz="2000" b="1" dirty="0">
              <a:latin typeface="+mj-lt"/>
              <a:ea typeface="Calibri" panose="020F0502020204030204" pitchFamily="34" charset="0"/>
            </a:endParaRPr>
          </a:p>
          <a:p>
            <a:pPr marL="0" indent="0">
              <a:spcBef>
                <a:spcPts val="0"/>
              </a:spcBef>
              <a:spcAft>
                <a:spcPts val="0"/>
              </a:spcAft>
              <a:buFont typeface="Wingdings" pitchFamily="2" charset="2"/>
              <a:buNone/>
              <a:defRPr/>
            </a:pPr>
            <a:r>
              <a:rPr lang="en-US" dirty="0">
                <a:latin typeface="+mj-lt"/>
                <a:ea typeface="Calibri" panose="020F0502020204030204" pitchFamily="34" charset="0"/>
              </a:rPr>
              <a:t>This presentation was produced and funded in whole with Federal funds from the U.S. Department of Education under contract number ED-991990018C0040 with StandardsWork, Inc. Ronna Spacone serves as the Contracting Officer’s Representative. The content of this presentation does not necessarily reflect the views or policies of the U.S. Department of Education nor does the mention of trade names, commercial products, or organizations imply endorsement by the U.S. Government.</a:t>
            </a:r>
          </a:p>
        </p:txBody>
      </p:sp>
      <p:sp>
        <p:nvSpPr>
          <p:cNvPr id="4" name="Title 1">
            <a:extLst>
              <a:ext uri="{FF2B5EF4-FFF2-40B4-BE49-F238E27FC236}">
                <a16:creationId xmlns:a16="http://schemas.microsoft.com/office/drawing/2014/main" id="{D93DFCE3-E159-8AE3-03C6-002457226CDD}"/>
              </a:ext>
            </a:extLst>
          </p:cNvPr>
          <p:cNvSpPr>
            <a:spLocks noGrp="1" noChangeArrowheads="1"/>
          </p:cNvSpPr>
          <p:nvPr>
            <p:ph type="title"/>
          </p:nvPr>
        </p:nvSpPr>
        <p:spPr>
          <a:xfrm>
            <a:off x="1295400" y="304800"/>
            <a:ext cx="7086600" cy="914400"/>
          </a:xfrm>
        </p:spPr>
        <p:txBody>
          <a:bodyPr/>
          <a:lstStyle/>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657600"/>
          </a:xfrm>
        </p:spPr>
        <p:txBody>
          <a:bodyPr/>
          <a:lstStyle/>
          <a:p>
            <a:pPr marL="0" indent="0" algn="ctr">
              <a:spcBef>
                <a:spcPts val="0"/>
              </a:spcBef>
              <a:spcAft>
                <a:spcPts val="0"/>
              </a:spcAft>
              <a:buFont typeface="Wingdings" pitchFamily="2" charset="2"/>
              <a:buNone/>
              <a:defRPr/>
            </a:pPr>
            <a:endParaRPr lang="en-US" sz="2000" b="1" dirty="0">
              <a:latin typeface="+mj-lt"/>
              <a:ea typeface="Calibri" panose="020F0502020204030204" pitchFamily="34" charset="0"/>
            </a:endParaRPr>
          </a:p>
          <a:p>
            <a:pPr marL="0" indent="0">
              <a:spcBef>
                <a:spcPts val="0"/>
              </a:spcBef>
              <a:spcAft>
                <a:spcPts val="0"/>
              </a:spcAft>
              <a:buFont typeface="Wingdings" pitchFamily="2" charset="2"/>
              <a:buNone/>
              <a:defRPr/>
            </a:pPr>
            <a:r>
              <a:rPr lang="en-US" dirty="0">
                <a:latin typeface="+mj-lt"/>
                <a:ea typeface="Calibri" panose="020F0502020204030204" pitchFamily="34" charset="0"/>
              </a:rPr>
              <a:t>This presentation was produced and funded in whole with Federal funds from the U.S. Department of Education under contract number ED-991990018C0040 with StandardsWork, Inc. Ronna Spacone serves as the Contracting Officer’s Representative. The content of this presentation does not necessarily reflect the views or policies of the U.S. Department of Education nor does the mention of trade names, commercial products, or organizations imply endorsement by the U.S. Government.</a:t>
            </a:r>
          </a:p>
        </p:txBody>
      </p:sp>
      <p:sp>
        <p:nvSpPr>
          <p:cNvPr id="4" name="Title 1">
            <a:extLst>
              <a:ext uri="{FF2B5EF4-FFF2-40B4-BE49-F238E27FC236}">
                <a16:creationId xmlns:a16="http://schemas.microsoft.com/office/drawing/2014/main" id="{D93DFCE3-E159-8AE3-03C6-002457226CDD}"/>
              </a:ext>
            </a:extLst>
          </p:cNvPr>
          <p:cNvSpPr>
            <a:spLocks noGrp="1" noChangeArrowheads="1"/>
          </p:cNvSpPr>
          <p:nvPr>
            <p:ph type="title"/>
          </p:nvPr>
        </p:nvSpPr>
        <p:spPr>
          <a:xfrm>
            <a:off x="1295400" y="304800"/>
            <a:ext cx="7086600" cy="914400"/>
          </a:xfrm>
        </p:spPr>
        <p:txBody>
          <a:bodyPr/>
          <a:lstStyle/>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40F9-8F44-C94B-BBAD-CA47099A59E0}"/>
              </a:ext>
            </a:extLst>
          </p:cNvPr>
          <p:cNvSpPr>
            <a:spLocks noGrp="1"/>
          </p:cNvSpPr>
          <p:nvPr>
            <p:ph type="title"/>
          </p:nvPr>
        </p:nvSpPr>
        <p:spPr/>
        <p:txBody>
          <a:bodyPr/>
          <a:lstStyle/>
          <a:p>
            <a:r>
              <a:rPr lang="en-US" dirty="0"/>
              <a:t>Daily Overview</a:t>
            </a:r>
          </a:p>
        </p:txBody>
      </p:sp>
      <p:sp>
        <p:nvSpPr>
          <p:cNvPr id="3" name="Content Placeholder 2">
            <a:extLst>
              <a:ext uri="{FF2B5EF4-FFF2-40B4-BE49-F238E27FC236}">
                <a16:creationId xmlns:a16="http://schemas.microsoft.com/office/drawing/2014/main" id="{C3B1B1D4-6BA1-EE42-86F6-3633F9AC313B}"/>
              </a:ext>
            </a:extLst>
          </p:cNvPr>
          <p:cNvSpPr>
            <a:spLocks noGrp="1"/>
          </p:cNvSpPr>
          <p:nvPr>
            <p:ph idx="1"/>
          </p:nvPr>
        </p:nvSpPr>
        <p:spPr>
          <a:xfrm>
            <a:off x="609600" y="1524000"/>
            <a:ext cx="8001000" cy="4724400"/>
          </a:xfrm>
        </p:spPr>
        <p:txBody>
          <a:bodyPr/>
          <a:lstStyle/>
          <a:p>
            <a:pPr>
              <a:spcBef>
                <a:spcPts val="1200"/>
              </a:spcBef>
              <a:spcAft>
                <a:spcPts val="600"/>
              </a:spcAft>
            </a:pPr>
            <a:r>
              <a:rPr lang="en-US" dirty="0"/>
              <a:t>Introduction to the day’s activities: 20 minutes</a:t>
            </a:r>
          </a:p>
          <a:p>
            <a:pPr>
              <a:spcBef>
                <a:spcPts val="1200"/>
              </a:spcBef>
              <a:spcAft>
                <a:spcPts val="600"/>
              </a:spcAft>
            </a:pPr>
            <a:r>
              <a:rPr lang="en-US" dirty="0"/>
              <a:t>Small-group work to critique and strengthen selected lesson: 120 minutes</a:t>
            </a:r>
          </a:p>
          <a:p>
            <a:pPr lvl="1">
              <a:spcBef>
                <a:spcPts val="1200"/>
              </a:spcBef>
              <a:spcAft>
                <a:spcPts val="600"/>
              </a:spcAft>
            </a:pPr>
            <a:r>
              <a:rPr lang="en-US" sz="2200" dirty="0"/>
              <a:t>Break: 60 minutes</a:t>
            </a:r>
          </a:p>
          <a:p>
            <a:pPr>
              <a:spcBef>
                <a:spcPts val="1200"/>
              </a:spcBef>
              <a:spcAft>
                <a:spcPts val="600"/>
              </a:spcAft>
            </a:pPr>
            <a:r>
              <a:rPr lang="en-US" dirty="0"/>
              <a:t>Small-group work, continued: 30 minutes</a:t>
            </a:r>
          </a:p>
          <a:p>
            <a:pPr>
              <a:spcBef>
                <a:spcPts val="1200"/>
              </a:spcBef>
              <a:spcAft>
                <a:spcPts val="600"/>
              </a:spcAft>
            </a:pPr>
            <a:r>
              <a:rPr lang="en-US" dirty="0"/>
              <a:t>Review one another’s enhanced lessons: 30 minutes</a:t>
            </a:r>
          </a:p>
          <a:p>
            <a:pPr>
              <a:spcBef>
                <a:spcPts val="1200"/>
              </a:spcBef>
              <a:spcAft>
                <a:spcPts val="600"/>
              </a:spcAft>
            </a:pPr>
            <a:r>
              <a:rPr lang="en-US" dirty="0"/>
              <a:t>Share feedback and reflections: 30 minutes</a:t>
            </a:r>
          </a:p>
          <a:p>
            <a:pPr>
              <a:spcBef>
                <a:spcPts val="1200"/>
              </a:spcBef>
              <a:spcAft>
                <a:spcPts val="600"/>
              </a:spcAft>
            </a:pPr>
            <a:r>
              <a:rPr lang="en-US" dirty="0"/>
              <a:t>Next steps: 20 minutes</a:t>
            </a:r>
          </a:p>
          <a:p>
            <a:pPr>
              <a:spcBef>
                <a:spcPts val="1200"/>
              </a:spcBef>
              <a:spcAft>
                <a:spcPts val="600"/>
              </a:spcAft>
            </a:pPr>
            <a:r>
              <a:rPr lang="en-US" dirty="0"/>
              <a:t>Wrap-up and evaluations: 20 minutes</a:t>
            </a:r>
          </a:p>
        </p:txBody>
      </p:sp>
    </p:spTree>
    <p:extLst>
      <p:ext uri="{BB962C8B-B14F-4D97-AF65-F5344CB8AC3E}">
        <p14:creationId xmlns:p14="http://schemas.microsoft.com/office/powerpoint/2010/main" val="145531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3">
            <a:extLst>
              <a:ext uri="{FF2B5EF4-FFF2-40B4-BE49-F238E27FC236}">
                <a16:creationId xmlns:a16="http://schemas.microsoft.com/office/drawing/2014/main" id="{89551286-5050-F24A-A133-DA0BBE430432}"/>
              </a:ext>
            </a:extLst>
          </p:cNvPr>
          <p:cNvSpPr txBox="1">
            <a:spLocks noChangeArrowheads="1"/>
          </p:cNvSpPr>
          <p:nvPr/>
        </p:nvSpPr>
        <p:spPr bwMode="auto">
          <a:xfrm>
            <a:off x="762000" y="1752600"/>
            <a:ext cx="75438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Be present and engage fully in all activities.</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Ask questions through the chat box or by raising your hand.</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Put cameras on whenever possible.</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Prepare for productive struggle. </a:t>
            </a:r>
          </a:p>
          <a:p>
            <a:pPr marL="457200" indent="-457200">
              <a:spcBef>
                <a:spcPts val="1600"/>
              </a:spcBef>
              <a:spcAft>
                <a:spcPts val="600"/>
              </a:spcAft>
              <a:buClr>
                <a:srgbClr val="1F497D"/>
              </a:buClr>
              <a:buSzPct val="100000"/>
              <a:buFont typeface="+mj-lt"/>
              <a:buAutoNum type="arabicPeriod"/>
              <a:defRPr/>
            </a:pPr>
            <a:r>
              <a:rPr lang="en-US" b="0" dirty="0">
                <a:solidFill>
                  <a:srgbClr val="000000"/>
                </a:solidFill>
                <a:latin typeface="+mj-lt"/>
              </a:rPr>
              <a:t>Respectfully challenge one another and withhold judgments for differing perspectives </a:t>
            </a:r>
            <a:r>
              <a:rPr lang="en-US" b="0" dirty="0">
                <a:latin typeface="+mj-lt"/>
              </a:rPr>
              <a:t>or learning styles.</a:t>
            </a:r>
          </a:p>
        </p:txBody>
      </p:sp>
      <p:sp>
        <p:nvSpPr>
          <p:cNvPr id="7" name="Title 4">
            <a:extLst>
              <a:ext uri="{FF2B5EF4-FFF2-40B4-BE49-F238E27FC236}">
                <a16:creationId xmlns:a16="http://schemas.microsoft.com/office/drawing/2014/main" id="{231F12D7-C1B9-9241-A782-6D6E59848518}"/>
              </a:ext>
            </a:extLst>
          </p:cNvPr>
          <p:cNvSpPr txBox="1">
            <a:spLocks noChangeArrowheads="1"/>
          </p:cNvSpPr>
          <p:nvPr/>
        </p:nvSpPr>
        <p:spPr bwMode="auto">
          <a:xfrm>
            <a:off x="1371600" y="457200"/>
            <a:ext cx="7086600" cy="720725"/>
          </a:xfrm>
          <a:prstGeom prst="rect">
            <a:avLst/>
          </a:prstGeom>
          <a:noFill/>
          <a:ln>
            <a:noFill/>
          </a:ln>
        </p:spPr>
        <p:txBody>
          <a:bodyPr lIns="90614" tIns="44513" rIns="90614" bIns="44513" anchor="b"/>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a:defRPr/>
            </a:pPr>
            <a:r>
              <a:rPr lang="en-US" altLang="en-US" b="0" kern="0" dirty="0"/>
              <a:t>Shared Norms for Week Two </a:t>
            </a:r>
          </a:p>
        </p:txBody>
      </p:sp>
    </p:spTree>
    <p:extLst>
      <p:ext uri="{BB962C8B-B14F-4D97-AF65-F5344CB8AC3E}">
        <p14:creationId xmlns:p14="http://schemas.microsoft.com/office/powerpoint/2010/main" val="1944666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dissolve">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dissolv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dissolve">
                                      <p:cBhvr>
                                        <p:cTn id="17" dur="500"/>
                                        <p:tgtEl>
                                          <p:spTgt spid="15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362">
                                            <p:txEl>
                                              <p:pRg st="3" end="3"/>
                                            </p:txEl>
                                          </p:spTgt>
                                        </p:tgtEl>
                                        <p:attrNameLst>
                                          <p:attrName>style.visibility</p:attrName>
                                        </p:attrNameLst>
                                      </p:cBhvr>
                                      <p:to>
                                        <p:strVal val="visible"/>
                                      </p:to>
                                    </p:set>
                                    <p:animEffect transition="in" filter="dissolve">
                                      <p:cBhvr>
                                        <p:cTn id="22" dur="500"/>
                                        <p:tgtEl>
                                          <p:spTgt spid="153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Effect transition="in" filter="dissolve">
                                      <p:cBhvr>
                                        <p:cTn id="27" dur="5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E2A8C153-4EA0-DD45-A78C-77BFADBA1907}"/>
              </a:ext>
            </a:extLst>
          </p:cNvPr>
          <p:cNvSpPr>
            <a:spLocks noGrp="1" noChangeArrowheads="1"/>
          </p:cNvSpPr>
          <p:nvPr>
            <p:ph type="body" idx="1"/>
          </p:nvPr>
        </p:nvSpPr>
        <p:spPr>
          <a:xfrm>
            <a:off x="722313" y="2133600"/>
            <a:ext cx="7772400" cy="1500188"/>
          </a:xfrm>
        </p:spPr>
        <p:txBody>
          <a:bodyPr/>
          <a:lstStyle/>
          <a:p>
            <a:pPr algn="ctr"/>
            <a:endParaRPr lang="en-US" altLang="en-US" sz="4000" b="1" dirty="0"/>
          </a:p>
        </p:txBody>
      </p:sp>
      <p:sp>
        <p:nvSpPr>
          <p:cNvPr id="2" name="TextBox 1">
            <a:extLst>
              <a:ext uri="{FF2B5EF4-FFF2-40B4-BE49-F238E27FC236}">
                <a16:creationId xmlns:a16="http://schemas.microsoft.com/office/drawing/2014/main" id="{4E247B6F-1AB1-9342-8D67-038CE21E84CE}"/>
              </a:ext>
            </a:extLst>
          </p:cNvPr>
          <p:cNvSpPr txBox="1"/>
          <p:nvPr/>
        </p:nvSpPr>
        <p:spPr>
          <a:xfrm>
            <a:off x="457200" y="3810000"/>
            <a:ext cx="8305800" cy="1200329"/>
          </a:xfrm>
          <a:prstGeom prst="rect">
            <a:avLst/>
          </a:prstGeom>
          <a:noFill/>
        </p:spPr>
        <p:txBody>
          <a:bodyPr wrap="square" rtlCol="0">
            <a:spAutoFit/>
          </a:bodyPr>
          <a:lstStyle/>
          <a:p>
            <a:pPr algn="ctr"/>
            <a:r>
              <a:rPr lang="en-US" altLang="en-US" sz="3600" dirty="0">
                <a:latin typeface="+mj-lt"/>
              </a:rPr>
              <a:t>INTRODUCTION TO THE </a:t>
            </a:r>
          </a:p>
          <a:p>
            <a:pPr algn="ctr"/>
            <a:r>
              <a:rPr lang="en-US" altLang="en-US" sz="3600" dirty="0">
                <a:latin typeface="+mj-lt"/>
              </a:rPr>
              <a:t>DAY’S ACTIVITIES: 20 MINUTES</a:t>
            </a:r>
            <a:endParaRPr lang="en-US" sz="3600" dirty="0"/>
          </a:p>
        </p:txBody>
      </p:sp>
    </p:spTree>
    <p:extLst>
      <p:ext uri="{BB962C8B-B14F-4D97-AF65-F5344CB8AC3E}">
        <p14:creationId xmlns:p14="http://schemas.microsoft.com/office/powerpoint/2010/main" val="157164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7F60-8927-EB40-92C8-ED5EE07A5BB9}"/>
              </a:ext>
            </a:extLst>
          </p:cNvPr>
          <p:cNvSpPr>
            <a:spLocks noGrp="1"/>
          </p:cNvSpPr>
          <p:nvPr>
            <p:ph type="title"/>
          </p:nvPr>
        </p:nvSpPr>
        <p:spPr/>
        <p:txBody>
          <a:bodyPr/>
          <a:lstStyle/>
          <a:p>
            <a:r>
              <a:rPr lang="en-US" dirty="0"/>
              <a:t>Purpose of Today’s Activities</a:t>
            </a:r>
          </a:p>
        </p:txBody>
      </p:sp>
      <p:sp>
        <p:nvSpPr>
          <p:cNvPr id="3" name="Content Placeholder 2">
            <a:extLst>
              <a:ext uri="{FF2B5EF4-FFF2-40B4-BE49-F238E27FC236}">
                <a16:creationId xmlns:a16="http://schemas.microsoft.com/office/drawing/2014/main" id="{856E7B7D-733C-FF46-A30E-80D1EC42EE22}"/>
              </a:ext>
            </a:extLst>
          </p:cNvPr>
          <p:cNvSpPr>
            <a:spLocks noGrp="1"/>
          </p:cNvSpPr>
          <p:nvPr>
            <p:ph idx="1"/>
          </p:nvPr>
        </p:nvSpPr>
        <p:spPr/>
        <p:txBody>
          <a:bodyPr/>
          <a:lstStyle/>
          <a:p>
            <a:pPr>
              <a:spcBef>
                <a:spcPts val="1200"/>
              </a:spcBef>
              <a:spcAft>
                <a:spcPts val="600"/>
              </a:spcAft>
            </a:pPr>
            <a:r>
              <a:rPr lang="en-US" dirty="0"/>
              <a:t>To apply what you learned last week by:</a:t>
            </a:r>
          </a:p>
          <a:p>
            <a:pPr lvl="1">
              <a:spcBef>
                <a:spcPts val="1200"/>
              </a:spcBef>
              <a:spcAft>
                <a:spcPts val="600"/>
              </a:spcAft>
            </a:pPr>
            <a:r>
              <a:rPr lang="en-US" sz="2200" dirty="0"/>
              <a:t>Reviewing and improving a classroom lesson of your choice. This lesson could be for ELs from a different level of language proficiency and/or a different context than the </a:t>
            </a:r>
            <a:r>
              <a:rPr lang="en-US" sz="2200" i="1" dirty="0"/>
              <a:t>Gettysburg Address </a:t>
            </a:r>
            <a:r>
              <a:rPr lang="en-US" sz="2200" dirty="0"/>
              <a:t>lesson.</a:t>
            </a:r>
          </a:p>
          <a:p>
            <a:pPr lvl="1">
              <a:spcBef>
                <a:spcPts val="1200"/>
              </a:spcBef>
              <a:spcAft>
                <a:spcPts val="600"/>
              </a:spcAft>
            </a:pPr>
            <a:r>
              <a:rPr lang="en-US" sz="2200" dirty="0"/>
              <a:t>Thinking through how you can enhance other ESL and/or ABE lessons when this training ends.</a:t>
            </a:r>
          </a:p>
          <a:p>
            <a:pPr marL="346075" lvl="1" indent="0">
              <a:spcBef>
                <a:spcPts val="1200"/>
              </a:spcBef>
              <a:spcAft>
                <a:spcPts val="600"/>
              </a:spcAft>
              <a:buNone/>
            </a:pPr>
            <a:endParaRPr lang="en-US" sz="2200" dirty="0"/>
          </a:p>
        </p:txBody>
      </p:sp>
    </p:spTree>
    <p:extLst>
      <p:ext uri="{BB962C8B-B14F-4D97-AF65-F5344CB8AC3E}">
        <p14:creationId xmlns:p14="http://schemas.microsoft.com/office/powerpoint/2010/main" val="34435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6C731-2ACF-664B-88D4-EC388BA4F20B}"/>
              </a:ext>
            </a:extLst>
          </p:cNvPr>
          <p:cNvSpPr>
            <a:spLocks noGrp="1"/>
          </p:cNvSpPr>
          <p:nvPr>
            <p:ph type="title"/>
          </p:nvPr>
        </p:nvSpPr>
        <p:spPr>
          <a:xfrm>
            <a:off x="1295400" y="304800"/>
            <a:ext cx="8077200" cy="914400"/>
          </a:xfrm>
        </p:spPr>
        <p:txBody>
          <a:bodyPr/>
          <a:lstStyle/>
          <a:p>
            <a:r>
              <a:rPr lang="en-US" dirty="0"/>
              <a:t>Recap of Week One’s Strategies</a:t>
            </a:r>
          </a:p>
        </p:txBody>
      </p:sp>
      <p:sp>
        <p:nvSpPr>
          <p:cNvPr id="3" name="Content Placeholder 2">
            <a:extLst>
              <a:ext uri="{FF2B5EF4-FFF2-40B4-BE49-F238E27FC236}">
                <a16:creationId xmlns:a16="http://schemas.microsoft.com/office/drawing/2014/main" id="{DE53479E-A07E-6846-8E35-FB16BA084AB4}"/>
              </a:ext>
            </a:extLst>
          </p:cNvPr>
          <p:cNvSpPr>
            <a:spLocks noGrp="1"/>
          </p:cNvSpPr>
          <p:nvPr>
            <p:ph idx="1"/>
          </p:nvPr>
        </p:nvSpPr>
        <p:spPr>
          <a:xfrm>
            <a:off x="609600" y="1676400"/>
            <a:ext cx="7924800" cy="4572000"/>
          </a:xfrm>
        </p:spPr>
        <p:txBody>
          <a:bodyPr/>
          <a:lstStyle/>
          <a:p>
            <a:pPr marL="0" indent="0">
              <a:spcBef>
                <a:spcPts val="1200"/>
              </a:spcBef>
              <a:spcAft>
                <a:spcPts val="600"/>
              </a:spcAft>
              <a:buNone/>
            </a:pPr>
            <a:r>
              <a:rPr lang="en-US" dirty="0"/>
              <a:t>The model literacy lesson:</a:t>
            </a:r>
          </a:p>
          <a:p>
            <a:pPr>
              <a:spcBef>
                <a:spcPts val="1200"/>
              </a:spcBef>
              <a:spcAft>
                <a:spcPts val="600"/>
              </a:spcAft>
            </a:pPr>
            <a:r>
              <a:rPr lang="en-US" dirty="0"/>
              <a:t>Prepared students for the </a:t>
            </a:r>
            <a:r>
              <a:rPr lang="en-US" i="1" dirty="0"/>
              <a:t>Gettysburg Address </a:t>
            </a:r>
            <a:r>
              <a:rPr lang="en-US" dirty="0"/>
              <a:t>by building knowledge about the speech. </a:t>
            </a:r>
          </a:p>
          <a:p>
            <a:pPr>
              <a:spcBef>
                <a:spcPts val="1200"/>
              </a:spcBef>
              <a:spcAft>
                <a:spcPts val="600"/>
              </a:spcAft>
            </a:pPr>
            <a:r>
              <a:rPr lang="en-US" dirty="0"/>
              <a:t>Asked students to go deep and interact with the text in various ways.</a:t>
            </a:r>
          </a:p>
          <a:p>
            <a:pPr>
              <a:spcBef>
                <a:spcPts val="1200"/>
              </a:spcBef>
              <a:spcAft>
                <a:spcPts val="600"/>
              </a:spcAft>
            </a:pPr>
            <a:r>
              <a:rPr lang="en-US" dirty="0"/>
              <a:t>Invited students to secure their knowledge and show their understanding at the conclusion of the lesson.</a:t>
            </a:r>
          </a:p>
        </p:txBody>
      </p:sp>
    </p:spTree>
    <p:extLst>
      <p:ext uri="{BB962C8B-B14F-4D97-AF65-F5344CB8AC3E}">
        <p14:creationId xmlns:p14="http://schemas.microsoft.com/office/powerpoint/2010/main" val="960949770"/>
      </p:ext>
    </p:extLst>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55180</TotalTime>
  <Pages>39</Pages>
  <Words>2865</Words>
  <Application>Microsoft Macintosh PowerPoint</Application>
  <PresentationFormat>Overhead</PresentationFormat>
  <Paragraphs>288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Times</vt:lpstr>
      <vt:lpstr>Times New Roman</vt:lpstr>
      <vt:lpstr>Trebuchet MS</vt:lpstr>
      <vt:lpstr>Wingdings</vt:lpstr>
      <vt:lpstr>SAMPLE</vt:lpstr>
      <vt:lpstr>WELCOME BACK !</vt:lpstr>
      <vt:lpstr>PowerPoint Presentation</vt:lpstr>
      <vt:lpstr>PowerPoint Presentation</vt:lpstr>
      <vt:lpstr>PowerPoint Presentation</vt:lpstr>
      <vt:lpstr>Daily Overview</vt:lpstr>
      <vt:lpstr>PowerPoint Presentation</vt:lpstr>
      <vt:lpstr>PowerPoint Presentation</vt:lpstr>
      <vt:lpstr>Purpose of Today’s Activities</vt:lpstr>
      <vt:lpstr>Recap of Week One’s Strategies</vt:lpstr>
      <vt:lpstr>Two Resources</vt:lpstr>
      <vt:lpstr>Sample Lessons With Enhancements</vt:lpstr>
      <vt:lpstr>Participant Materials</vt:lpstr>
      <vt:lpstr>PowerPoint Presentation</vt:lpstr>
      <vt:lpstr>Team Time: 120 minutes</vt:lpstr>
      <vt:lpstr>Team Time, cont’d.</vt:lpstr>
      <vt:lpstr>PowerPoint Presentation</vt:lpstr>
      <vt:lpstr>Team Time, cont’d: 30 minutes</vt:lpstr>
      <vt:lpstr>PowerPoint Presentation</vt:lpstr>
      <vt:lpstr>Team Time: 30 minutes</vt:lpstr>
      <vt:lpstr>Reflections on Each Other’s Lesson Enhancements </vt:lpstr>
      <vt:lpstr>PowerPoint Presentation</vt:lpstr>
      <vt:lpstr>Your Next Steps</vt:lpstr>
      <vt:lpstr>Wrap-up &amp; Evaluations</vt:lpstr>
      <vt:lpstr>Thank you!</vt:lpstr>
    </vt:vector>
  </TitlesOfParts>
  <Company>Lilly,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Pimentel</dc:creator>
  <cp:lastModifiedBy>Nicole Bravo</cp:lastModifiedBy>
  <cp:revision>1576</cp:revision>
  <cp:lastPrinted>2019-10-24T15:07:09Z</cp:lastPrinted>
  <dcterms:created xsi:type="dcterms:W3CDTF">2008-12-30T23:46:17Z</dcterms:created>
  <dcterms:modified xsi:type="dcterms:W3CDTF">2023-01-10T00:20:55Z</dcterms:modified>
</cp:coreProperties>
</file>